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9" r:id="rId3"/>
    <p:sldId id="328" r:id="rId4"/>
    <p:sldId id="326" r:id="rId5"/>
    <p:sldId id="394" r:id="rId6"/>
    <p:sldId id="403" r:id="rId7"/>
    <p:sldId id="404" r:id="rId8"/>
    <p:sldId id="405" r:id="rId9"/>
    <p:sldId id="406" r:id="rId10"/>
    <p:sldId id="407" r:id="rId11"/>
    <p:sldId id="268" r:id="rId12"/>
    <p:sldId id="298" r:id="rId13"/>
    <p:sldId id="302" r:id="rId14"/>
    <p:sldId id="299" r:id="rId15"/>
    <p:sldId id="303" r:id="rId16"/>
    <p:sldId id="305" r:id="rId17"/>
    <p:sldId id="300" r:id="rId18"/>
    <p:sldId id="320" r:id="rId19"/>
    <p:sldId id="263" r:id="rId20"/>
    <p:sldId id="304" r:id="rId21"/>
    <p:sldId id="396" r:id="rId22"/>
    <p:sldId id="321" r:id="rId23"/>
    <p:sldId id="397" r:id="rId24"/>
    <p:sldId id="398" r:id="rId25"/>
    <p:sldId id="399" r:id="rId26"/>
    <p:sldId id="400" r:id="rId27"/>
    <p:sldId id="323" r:id="rId28"/>
    <p:sldId id="401" r:id="rId29"/>
    <p:sldId id="402" r:id="rId30"/>
    <p:sldId id="267" r:id="rId31"/>
    <p:sldId id="409" r:id="rId32"/>
    <p:sldId id="301" r:id="rId33"/>
    <p:sldId id="313" r:id="rId34"/>
    <p:sldId id="395" r:id="rId35"/>
    <p:sldId id="408" r:id="rId36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6964"/>
    <a:srgbClr val="0D6766"/>
    <a:srgbClr val="59C4BE"/>
    <a:srgbClr val="6E7C8B"/>
    <a:srgbClr val="191D21"/>
    <a:srgbClr val="190000"/>
    <a:srgbClr val="000000"/>
    <a:srgbClr val="C8DD65"/>
    <a:srgbClr val="F2AF0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099" autoAdjust="0"/>
    <p:restoredTop sz="95886" autoAdjust="0"/>
  </p:normalViewPr>
  <p:slideViewPr>
    <p:cSldViewPr>
      <p:cViewPr varScale="1">
        <p:scale>
          <a:sx n="104" d="100"/>
          <a:sy n="104" d="100"/>
        </p:scale>
        <p:origin x="62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1950"/>
    </p:cViewPr>
  </p:sorterViewPr>
  <p:notesViewPr>
    <p:cSldViewPr>
      <p:cViewPr varScale="1">
        <p:scale>
          <a:sx n="74" d="100"/>
          <a:sy n="74" d="100"/>
        </p:scale>
        <p:origin x="3258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76575" cy="511175"/>
          </a:xfrm>
          <a:prstGeom prst="rect">
            <a:avLst/>
          </a:prstGeom>
        </p:spPr>
        <p:txBody>
          <a:bodyPr vert="horz" lIns="91425" tIns="45714" rIns="91425" bIns="45714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40" y="2"/>
            <a:ext cx="3076575" cy="511175"/>
          </a:xfrm>
          <a:prstGeom prst="rect">
            <a:avLst/>
          </a:prstGeom>
        </p:spPr>
        <p:txBody>
          <a:bodyPr vert="horz" lIns="91425" tIns="45714" rIns="91425" bIns="45714" rtlCol="0"/>
          <a:lstStyle>
            <a:lvl1pPr algn="r">
              <a:defRPr sz="1200"/>
            </a:lvl1pPr>
          </a:lstStyle>
          <a:p>
            <a:fld id="{785E3E59-C31E-4E5F-8374-357C91D21446}" type="datetimeFigureOut">
              <a:rPr lang="fr-FR" smtClean="0"/>
              <a:t>29/04/2025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2"/>
            <a:ext cx="3076575" cy="511175"/>
          </a:xfrm>
          <a:prstGeom prst="rect">
            <a:avLst/>
          </a:prstGeom>
        </p:spPr>
        <p:txBody>
          <a:bodyPr vert="horz" lIns="91425" tIns="45714" rIns="91425" bIns="45714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40" y="9721852"/>
            <a:ext cx="3076575" cy="511175"/>
          </a:xfrm>
          <a:prstGeom prst="rect">
            <a:avLst/>
          </a:prstGeom>
        </p:spPr>
        <p:txBody>
          <a:bodyPr vert="horz" lIns="91425" tIns="45714" rIns="91425" bIns="45714" rtlCol="0" anchor="b"/>
          <a:lstStyle>
            <a:lvl1pPr algn="r">
              <a:defRPr sz="1200"/>
            </a:lvl1pPr>
          </a:lstStyle>
          <a:p>
            <a:fld id="{733DC99B-F6F0-4881-B67C-604172B5666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276096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3076363" cy="511731"/>
          </a:xfrm>
          <a:prstGeom prst="rect">
            <a:avLst/>
          </a:prstGeom>
        </p:spPr>
        <p:txBody>
          <a:bodyPr vert="horz" lIns="99032" tIns="49516" rIns="99032" bIns="49516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6" y="2"/>
            <a:ext cx="3076363" cy="511731"/>
          </a:xfrm>
          <a:prstGeom prst="rect">
            <a:avLst/>
          </a:prstGeom>
        </p:spPr>
        <p:txBody>
          <a:bodyPr vert="horz" lIns="99032" tIns="49516" rIns="99032" bIns="49516" rtlCol="0"/>
          <a:lstStyle>
            <a:lvl1pPr algn="r">
              <a:defRPr sz="1300"/>
            </a:lvl1pPr>
          </a:lstStyle>
          <a:p>
            <a:fld id="{6D1AA2FD-5BD9-4CCE-AEC3-2702318EA77D}" type="datetimeFigureOut">
              <a:rPr lang="fr-FR" smtClean="0"/>
              <a:t>29/04/2025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32" tIns="49516" rIns="99032" bIns="49516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1" y="4861443"/>
            <a:ext cx="5679440" cy="4605576"/>
          </a:xfrm>
          <a:prstGeom prst="rect">
            <a:avLst/>
          </a:prstGeom>
        </p:spPr>
        <p:txBody>
          <a:bodyPr vert="horz" lIns="99032" tIns="49516" rIns="99032" bIns="49516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2" y="9721108"/>
            <a:ext cx="3076363" cy="511731"/>
          </a:xfrm>
          <a:prstGeom prst="rect">
            <a:avLst/>
          </a:prstGeom>
        </p:spPr>
        <p:txBody>
          <a:bodyPr vert="horz" lIns="99032" tIns="49516" rIns="99032" bIns="49516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6" y="9721108"/>
            <a:ext cx="3076363" cy="511731"/>
          </a:xfrm>
          <a:prstGeom prst="rect">
            <a:avLst/>
          </a:prstGeom>
        </p:spPr>
        <p:txBody>
          <a:bodyPr vert="horz" lIns="99032" tIns="49516" rIns="99032" bIns="49516" rtlCol="0" anchor="b"/>
          <a:lstStyle>
            <a:lvl1pPr algn="r">
              <a:defRPr sz="1300"/>
            </a:lvl1pPr>
          </a:lstStyle>
          <a:p>
            <a:fld id="{B78EDBC8-138F-411A-B962-DE426807CE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613717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14040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7F98190-D2E5-4340-B6DF-4F0A20B1CBEF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5302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8917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7" descr="http://www.omedit-centre.fr/portail/gallery_images/site/131/678/3218/5054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7384"/>
            <a:ext cx="9144000" cy="421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ectangle 50"/>
          <p:cNvSpPr/>
          <p:nvPr userDrawn="1"/>
        </p:nvSpPr>
        <p:spPr>
          <a:xfrm>
            <a:off x="2" y="-27384"/>
            <a:ext cx="9143999" cy="4220047"/>
          </a:xfrm>
          <a:prstGeom prst="rect">
            <a:avLst/>
          </a:prstGeom>
          <a:solidFill>
            <a:srgbClr val="0D6766">
              <a:alpha val="8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5267" y="950863"/>
            <a:ext cx="8968733" cy="1470025"/>
          </a:xfrm>
        </p:spPr>
        <p:txBody>
          <a:bodyPr>
            <a:no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55776" y="2371967"/>
            <a:ext cx="6400800" cy="1752600"/>
          </a:xfrm>
        </p:spPr>
        <p:txBody>
          <a:bodyPr/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grpSp>
        <p:nvGrpSpPr>
          <p:cNvPr id="30" name="Group 6"/>
          <p:cNvGrpSpPr/>
          <p:nvPr userDrawn="1"/>
        </p:nvGrpSpPr>
        <p:grpSpPr>
          <a:xfrm>
            <a:off x="2389930" y="6519220"/>
            <a:ext cx="6502550" cy="78132"/>
            <a:chOff x="4709759" y="4609543"/>
            <a:chExt cx="8577059" cy="99489"/>
          </a:xfrm>
        </p:grpSpPr>
        <p:sp>
          <p:nvSpPr>
            <p:cNvPr id="31" name="Rectangle 30"/>
            <p:cNvSpPr/>
            <p:nvPr userDrawn="1"/>
          </p:nvSpPr>
          <p:spPr>
            <a:xfrm>
              <a:off x="4709759" y="4609543"/>
              <a:ext cx="2613022" cy="99488"/>
            </a:xfrm>
            <a:prstGeom prst="rect">
              <a:avLst/>
            </a:prstGeom>
            <a:solidFill>
              <a:srgbClr val="C8DD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 userDrawn="1"/>
          </p:nvSpPr>
          <p:spPr>
            <a:xfrm>
              <a:off x="10723916" y="4609544"/>
              <a:ext cx="2562902" cy="95008"/>
            </a:xfrm>
            <a:prstGeom prst="rect">
              <a:avLst/>
            </a:prstGeom>
            <a:solidFill>
              <a:srgbClr val="F169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7732838" y="4617592"/>
              <a:ext cx="2546294" cy="91440"/>
            </a:xfrm>
            <a:prstGeom prst="rect">
              <a:avLst/>
            </a:prstGeom>
            <a:solidFill>
              <a:srgbClr val="F8B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2" name="Picture 9" descr="http://www.omedit-centre.fr/portail/gallery_images/site/131/678/3218/5719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219" y="4997822"/>
            <a:ext cx="1942729" cy="138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1" descr="http://www.omedit-centre.fr/portail/gallery_images/site/131/678/3218/5723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826" y="4997822"/>
            <a:ext cx="1942729" cy="138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5" descr="http://www.omedit-centre.fr/portail/gallery_images/site/131/678/3218/5724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459" y="4997822"/>
            <a:ext cx="1942729" cy="138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46"/>
          <p:cNvSpPr/>
          <p:nvPr userDrawn="1"/>
        </p:nvSpPr>
        <p:spPr>
          <a:xfrm>
            <a:off x="250941" y="5006296"/>
            <a:ext cx="1836191" cy="1387664"/>
          </a:xfrm>
          <a:prstGeom prst="rect">
            <a:avLst/>
          </a:prstGeom>
          <a:solidFill>
            <a:srgbClr val="59C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6" name="Rectangle 55"/>
          <p:cNvSpPr/>
          <p:nvPr userDrawn="1"/>
        </p:nvSpPr>
        <p:spPr>
          <a:xfrm>
            <a:off x="250941" y="6520580"/>
            <a:ext cx="1839070" cy="73208"/>
          </a:xfrm>
          <a:prstGeom prst="rect">
            <a:avLst/>
          </a:prstGeom>
          <a:solidFill>
            <a:srgbClr val="59C4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à coins arrondis 18"/>
          <p:cNvSpPr/>
          <p:nvPr userDrawn="1"/>
        </p:nvSpPr>
        <p:spPr>
          <a:xfrm>
            <a:off x="467544" y="5085184"/>
            <a:ext cx="1368152" cy="1224136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/>
              <a:t>Logo</a:t>
            </a:r>
            <a:r>
              <a:rPr lang="fr-FR" sz="2000" baseline="0" dirty="0"/>
              <a:t> </a:t>
            </a:r>
            <a:r>
              <a:rPr lang="fr-FR" sz="1400" baseline="0" dirty="0"/>
              <a:t>établissement</a:t>
            </a:r>
            <a:endParaRPr lang="fr-FR" sz="14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7" descr="http://www.omedit-centre.fr/portail/gallery_images/site/131/678/3218/5054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48" b="39140"/>
          <a:stretch/>
        </p:blipFill>
        <p:spPr bwMode="auto">
          <a:xfrm>
            <a:off x="0" y="-9731"/>
            <a:ext cx="9144000" cy="1315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 userDrawn="1"/>
        </p:nvSpPr>
        <p:spPr>
          <a:xfrm>
            <a:off x="0" y="-9730"/>
            <a:ext cx="9143999" cy="1315544"/>
          </a:xfrm>
          <a:prstGeom prst="rect">
            <a:avLst/>
          </a:prstGeom>
          <a:solidFill>
            <a:srgbClr val="0D6766">
              <a:alpha val="8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194200" y="6453336"/>
            <a:ext cx="1353464" cy="296610"/>
          </a:xfrm>
        </p:spPr>
        <p:txBody>
          <a:bodyPr/>
          <a:lstStyle/>
          <a:p>
            <a:endParaRPr lang="fr-BE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56376" y="6389935"/>
            <a:ext cx="730424" cy="365125"/>
          </a:xfrm>
        </p:spPr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  <p:grpSp>
        <p:nvGrpSpPr>
          <p:cNvPr id="8" name="Group 21"/>
          <p:cNvGrpSpPr/>
          <p:nvPr userDrawn="1"/>
        </p:nvGrpSpPr>
        <p:grpSpPr>
          <a:xfrm>
            <a:off x="0" y="6755060"/>
            <a:ext cx="9153770" cy="130324"/>
            <a:chOff x="142845" y="4480421"/>
            <a:chExt cx="12049155" cy="91440"/>
          </a:xfrm>
        </p:grpSpPr>
        <p:sp>
          <p:nvSpPr>
            <p:cNvPr id="9" name="Rectangle 8"/>
            <p:cNvSpPr/>
            <p:nvPr userDrawn="1"/>
          </p:nvSpPr>
          <p:spPr>
            <a:xfrm>
              <a:off x="142845" y="4480421"/>
              <a:ext cx="2297079" cy="91440"/>
            </a:xfrm>
            <a:prstGeom prst="rect">
              <a:avLst/>
            </a:prstGeom>
            <a:solidFill>
              <a:srgbClr val="59C4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2439924" y="4480421"/>
              <a:ext cx="2439924" cy="91440"/>
            </a:xfrm>
            <a:prstGeom prst="rect">
              <a:avLst/>
            </a:prstGeom>
            <a:solidFill>
              <a:srgbClr val="F1696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4879848" y="4480421"/>
              <a:ext cx="2439924" cy="91440"/>
            </a:xfrm>
            <a:prstGeom prst="rect">
              <a:avLst/>
            </a:prstGeom>
            <a:solidFill>
              <a:srgbClr val="C8DD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7319772" y="4480421"/>
              <a:ext cx="2439924" cy="91440"/>
            </a:xfrm>
            <a:prstGeom prst="rect">
              <a:avLst/>
            </a:prstGeom>
            <a:solidFill>
              <a:srgbClr val="F8BD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 userDrawn="1"/>
          </p:nvSpPr>
          <p:spPr>
            <a:xfrm>
              <a:off x="9759696" y="4480421"/>
              <a:ext cx="2432304" cy="91440"/>
            </a:xfrm>
            <a:prstGeom prst="rect">
              <a:avLst/>
            </a:prstGeom>
            <a:solidFill>
              <a:srgbClr val="6E7C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79712" y="116631"/>
            <a:ext cx="6347049" cy="1080121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4" name="Rectangle à coins arrondis 3"/>
          <p:cNvSpPr/>
          <p:nvPr userDrawn="1"/>
        </p:nvSpPr>
        <p:spPr>
          <a:xfrm>
            <a:off x="107504" y="116632"/>
            <a:ext cx="1224136" cy="1080120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Logo</a:t>
            </a:r>
            <a:r>
              <a:rPr lang="fr-FR" baseline="0" dirty="0"/>
              <a:t> </a:t>
            </a:r>
            <a:r>
              <a:rPr lang="fr-FR" sz="1200" baseline="0" dirty="0"/>
              <a:t>établissement</a:t>
            </a:r>
            <a:endParaRPr lang="fr-FR" sz="12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pour modifier le style du titre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47675" indent="-447675" algn="l" defTabSz="914400" rtl="0" eaLnBrk="1" latinLnBrk="0" hangingPunct="1">
        <a:spcBef>
          <a:spcPct val="20000"/>
        </a:spcBef>
        <a:buSzPct val="80000"/>
        <a:buFontTx/>
        <a:buBlip>
          <a:blip r:embed="rId4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285750" algn="l" defTabSz="914400" rtl="0" eaLnBrk="1" latinLnBrk="0" hangingPunct="1">
        <a:spcBef>
          <a:spcPct val="20000"/>
        </a:spcBef>
        <a:buSzPct val="60000"/>
        <a:buFontTx/>
        <a:buBlip>
          <a:blip r:embed="rId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438275" indent="-228600" algn="l" defTabSz="914400" rtl="0" eaLnBrk="1" latinLnBrk="0" hangingPunct="1">
        <a:spcBef>
          <a:spcPct val="20000"/>
        </a:spcBef>
        <a:buClr>
          <a:srgbClr val="C8DD65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971675" indent="-228600" algn="l" defTabSz="914400" rtl="0" eaLnBrk="1" latinLnBrk="0" hangingPunct="1">
        <a:spcBef>
          <a:spcPct val="20000"/>
        </a:spcBef>
        <a:buClr>
          <a:srgbClr val="F8BD2A"/>
        </a:buClr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867025" indent="-228600" algn="l" defTabSz="914400" rtl="0" eaLnBrk="1" latinLnBrk="0" hangingPunct="1">
        <a:spcBef>
          <a:spcPct val="20000"/>
        </a:spcBef>
        <a:buClr>
          <a:srgbClr val="6E7C8B"/>
        </a:buClr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gif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omedit-centre.fr/" TargetMode="Externa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75267" y="260648"/>
            <a:ext cx="8861229" cy="864095"/>
          </a:xfrm>
        </p:spPr>
        <p:txBody>
          <a:bodyPr/>
          <a:lstStyle/>
          <a:p>
            <a:r>
              <a:rPr lang="fr-FR" sz="2000" i="1" dirty="0"/>
              <a:t>Proposition de diaporama pour les nouveaux salariés</a:t>
            </a:r>
            <a:br>
              <a:rPr lang="fr-FR" sz="2000" i="1" dirty="0"/>
            </a:br>
            <a:r>
              <a:rPr lang="fr-FR" sz="2000" i="1" dirty="0"/>
              <a:t>fil conducteur </a:t>
            </a:r>
            <a:r>
              <a:rPr lang="fr-FR" sz="2400" b="1" i="1" dirty="0">
                <a:solidFill>
                  <a:schemeClr val="accent5"/>
                </a:solidFill>
              </a:rPr>
              <a:t>a personnaliser</a:t>
            </a:r>
            <a:br>
              <a:rPr lang="fr-FR" sz="2000" b="1" i="1" dirty="0">
                <a:solidFill>
                  <a:schemeClr val="accent5"/>
                </a:solidFill>
              </a:rPr>
            </a:br>
            <a:r>
              <a:rPr lang="fr-FR" sz="2400" b="1" i="1" dirty="0"/>
              <a:t>Points principaux à aborder</a:t>
            </a:r>
            <a:endParaRPr lang="fr-FR" sz="2000" b="1" i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1340768"/>
            <a:ext cx="6400800" cy="2232248"/>
          </a:xfrm>
        </p:spPr>
        <p:txBody>
          <a:bodyPr>
            <a:noAutofit/>
          </a:bodyPr>
          <a:lstStyle/>
          <a:p>
            <a:pPr algn="ctr"/>
            <a:r>
              <a:rPr lang="fr-FR" sz="4000" b="1" dirty="0"/>
              <a:t>Sécurisation de la prise en charge médicamenteuse</a:t>
            </a:r>
          </a:p>
          <a:p>
            <a:pPr algn="ctr"/>
            <a:r>
              <a:rPr lang="fr-FR" sz="4000" b="1" dirty="0"/>
              <a:t>Tous concernés !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</a:t>
            </a:fld>
            <a:endParaRPr lang="fr-BE"/>
          </a:p>
        </p:txBody>
      </p:sp>
      <p:sp>
        <p:nvSpPr>
          <p:cNvPr id="5" name="ZoneTexte 4"/>
          <p:cNvSpPr txBox="1"/>
          <p:nvPr/>
        </p:nvSpPr>
        <p:spPr>
          <a:xfrm>
            <a:off x="7236296" y="3872081"/>
            <a:ext cx="19077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200" i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Version : Décembre 2018</a:t>
            </a:r>
          </a:p>
        </p:txBody>
      </p:sp>
    </p:spTree>
    <p:extLst>
      <p:ext uri="{BB962C8B-B14F-4D97-AF65-F5344CB8AC3E}">
        <p14:creationId xmlns:p14="http://schemas.microsoft.com/office/powerpoint/2010/main" val="3861467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Espace réservé du contenu 2"/>
          <p:cNvSpPr>
            <a:spLocks/>
          </p:cNvSpPr>
          <p:nvPr/>
        </p:nvSpPr>
        <p:spPr bwMode="auto">
          <a:xfrm>
            <a:off x="395536" y="1484784"/>
            <a:ext cx="842461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8838" indent="-8588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lvl="1">
              <a:buNone/>
            </a:pPr>
            <a:r>
              <a:rPr lang="fr-FR" altLang="fr-FR" sz="1800" b="1" dirty="0">
                <a:solidFill>
                  <a:srgbClr val="FF0066"/>
                </a:solidFill>
                <a:sym typeface="Wingdings"/>
              </a:rPr>
              <a:t> </a:t>
            </a:r>
            <a:r>
              <a:rPr lang="fr-FR" altLang="fr-FR" sz="2600" b="1" dirty="0">
                <a:solidFill>
                  <a:schemeClr val="accent5"/>
                </a:solidFill>
                <a:latin typeface="+mn-lt"/>
                <a:ea typeface="+mn-ea"/>
              </a:rPr>
              <a:t>Déclaration d’un incident / dysfonctionnement / accident</a:t>
            </a:r>
          </a:p>
          <a:p>
            <a:pPr marL="0" lvl="1">
              <a:buNone/>
            </a:pPr>
            <a:endParaRPr lang="fr-FR" altLang="fr-FR" sz="1800" dirty="0">
              <a:latin typeface="+mn-lt"/>
              <a:ea typeface="+mn-ea"/>
            </a:endParaRPr>
          </a:p>
          <a:p>
            <a:pPr marL="0" lvl="1">
              <a:buNone/>
            </a:pPr>
            <a:r>
              <a:rPr lang="fr-FR" altLang="ja-JP" sz="2000" i="1" dirty="0">
                <a:solidFill>
                  <a:srgbClr val="FF0000"/>
                </a:solidFill>
                <a:latin typeface="+mn-lt"/>
                <a:ea typeface="+mn-ea"/>
              </a:rPr>
              <a:t>Présenter votre outil de déclaration (formulaire, logiciel, charte de bienveillance)</a:t>
            </a:r>
          </a:p>
          <a:p>
            <a:pPr marL="0" lvl="1">
              <a:buNone/>
            </a:pPr>
            <a:endParaRPr lang="fr-FR" altLang="ja-JP" sz="2600" i="1" dirty="0">
              <a:latin typeface="+mn-lt"/>
              <a:ea typeface="+mn-ea"/>
            </a:endParaRPr>
          </a:p>
          <a:p>
            <a:pPr marL="276225" lvl="1" indent="-276225">
              <a:spcBef>
                <a:spcPct val="10000"/>
              </a:spcBef>
              <a:spcAft>
                <a:spcPct val="10000"/>
              </a:spcAft>
              <a:buClr>
                <a:srgbClr val="0D6766"/>
              </a:buClr>
              <a:buFontTx/>
              <a:buChar char="•"/>
            </a:pPr>
            <a:r>
              <a:rPr lang="fr-FR" altLang="fr-FR" sz="2400" dirty="0">
                <a:solidFill>
                  <a:srgbClr val="0D6766"/>
                </a:solidFill>
                <a:latin typeface="+mn-lt"/>
                <a:cs typeface="Tahoma" pitchFamily="34" charset="0"/>
              </a:rPr>
              <a:t>Déclaration &lt; 5 minutes</a:t>
            </a:r>
          </a:p>
          <a:p>
            <a:pPr marL="266700" lvl="1">
              <a:spcBef>
                <a:spcPct val="10000"/>
              </a:spcBef>
              <a:spcAft>
                <a:spcPct val="10000"/>
              </a:spcAft>
              <a:buClr>
                <a:srgbClr val="0D6766"/>
              </a:buClr>
              <a:buNone/>
            </a:pPr>
            <a:r>
              <a:rPr lang="fr-FR" altLang="fr-FR" sz="2400" dirty="0">
                <a:solidFill>
                  <a:srgbClr val="0D6766"/>
                </a:solidFill>
                <a:latin typeface="+mn-lt"/>
                <a:ea typeface="+mn-ea"/>
              </a:rPr>
              <a:t>Préciser les </a:t>
            </a:r>
            <a:r>
              <a:rPr lang="fr-FR" altLang="fr-FR" sz="2400" b="1" dirty="0">
                <a:solidFill>
                  <a:srgbClr val="0D6766"/>
                </a:solidFill>
                <a:latin typeface="+mn-lt"/>
                <a:ea typeface="+mn-ea"/>
              </a:rPr>
              <a:t>faits constatés</a:t>
            </a:r>
            <a:r>
              <a:rPr lang="fr-FR" altLang="fr-FR" sz="2400" dirty="0">
                <a:solidFill>
                  <a:srgbClr val="0D6766"/>
                </a:solidFill>
                <a:latin typeface="+mn-lt"/>
                <a:ea typeface="+mn-ea"/>
              </a:rPr>
              <a:t>, la chronologie / </a:t>
            </a:r>
            <a:r>
              <a:rPr lang="fr-FR" altLang="fr-FR" sz="2400" b="1" dirty="0">
                <a:solidFill>
                  <a:srgbClr val="0D6766"/>
                </a:solidFill>
                <a:latin typeface="+mn-lt"/>
                <a:ea typeface="+mn-ea"/>
              </a:rPr>
              <a:t>scénario</a:t>
            </a:r>
            <a:r>
              <a:rPr lang="fr-FR" altLang="fr-FR" sz="2400" dirty="0">
                <a:solidFill>
                  <a:srgbClr val="0D6766"/>
                </a:solidFill>
                <a:latin typeface="+mn-lt"/>
                <a:ea typeface="+mn-ea"/>
              </a:rPr>
              <a:t> des faits</a:t>
            </a:r>
            <a:endParaRPr lang="fr-FR" altLang="fr-FR" sz="2400" dirty="0">
              <a:solidFill>
                <a:srgbClr val="0D6766"/>
              </a:solidFill>
              <a:latin typeface="+mn-lt"/>
              <a:cs typeface="Tahoma" pitchFamily="34" charset="0"/>
            </a:endParaRPr>
          </a:p>
          <a:p>
            <a:pPr marL="276225" indent="-276225">
              <a:spcBef>
                <a:spcPct val="10000"/>
              </a:spcBef>
              <a:spcAft>
                <a:spcPct val="10000"/>
              </a:spcAft>
              <a:buClr>
                <a:srgbClr val="0D6766"/>
              </a:buClr>
            </a:pPr>
            <a:r>
              <a:rPr lang="fr-FR" altLang="fr-FR" sz="2400" dirty="0">
                <a:solidFill>
                  <a:srgbClr val="0D6766"/>
                </a:solidFill>
                <a:latin typeface="+mn-lt"/>
                <a:cs typeface="Tahoma" pitchFamily="34" charset="0"/>
              </a:rPr>
              <a:t>Formulaire accessible, place pour texte libre </a:t>
            </a:r>
          </a:p>
          <a:p>
            <a:pPr marL="276225" indent="-276225">
              <a:spcBef>
                <a:spcPct val="10000"/>
              </a:spcBef>
              <a:spcAft>
                <a:spcPct val="10000"/>
              </a:spcAft>
              <a:buClr>
                <a:srgbClr val="0D6766"/>
              </a:buClr>
            </a:pPr>
            <a:r>
              <a:rPr lang="fr-FR" altLang="fr-FR" sz="2400" dirty="0">
                <a:solidFill>
                  <a:srgbClr val="0D6766"/>
                </a:solidFill>
                <a:latin typeface="+mn-lt"/>
                <a:cs typeface="Tahoma" pitchFamily="34" charset="0"/>
              </a:rPr>
              <a:t>Confidentialité du déclarant préservée </a:t>
            </a:r>
            <a:r>
              <a:rPr lang="fr-FR" altLang="fr-FR" sz="2000" dirty="0">
                <a:solidFill>
                  <a:srgbClr val="0D6766"/>
                </a:solidFill>
                <a:latin typeface="+mn-lt"/>
                <a:cs typeface="Tahoma" pitchFamily="34" charset="0"/>
              </a:rPr>
              <a:t>(charte de bienveillance ou « de non punition »)</a:t>
            </a:r>
          </a:p>
          <a:p>
            <a:pPr marL="276225" indent="-276225">
              <a:spcBef>
                <a:spcPct val="10000"/>
              </a:spcBef>
              <a:spcAft>
                <a:spcPct val="10000"/>
              </a:spcAft>
              <a:buClr>
                <a:srgbClr val="0D6766"/>
              </a:buClr>
            </a:pPr>
            <a:r>
              <a:rPr lang="fr-FR" altLang="fr-FR" sz="2400" dirty="0">
                <a:solidFill>
                  <a:srgbClr val="0D6766"/>
                </a:solidFill>
                <a:latin typeface="+mn-lt"/>
                <a:cs typeface="Tahoma" pitchFamily="34" charset="0"/>
              </a:rPr>
              <a:t>Accusé de réception au déclarant</a:t>
            </a:r>
          </a:p>
          <a:p>
            <a:pPr marL="0" indent="0">
              <a:spcBef>
                <a:spcPct val="10000"/>
              </a:spcBef>
              <a:spcAft>
                <a:spcPct val="10000"/>
              </a:spcAft>
              <a:buClr>
                <a:srgbClr val="0D6766"/>
              </a:buClr>
              <a:buNone/>
            </a:pPr>
            <a:endParaRPr lang="fr-FR" altLang="fr-FR" sz="2400" dirty="0">
              <a:solidFill>
                <a:srgbClr val="0D6766"/>
              </a:solidFill>
              <a:latin typeface="+mn-lt"/>
              <a:cs typeface="Tahoma" pitchFamily="34" charset="0"/>
            </a:endParaRPr>
          </a:p>
          <a:p>
            <a:pPr marL="0" indent="0">
              <a:spcBef>
                <a:spcPct val="10000"/>
              </a:spcBef>
              <a:spcAft>
                <a:spcPct val="10000"/>
              </a:spcAft>
              <a:buClr>
                <a:srgbClr val="0D6766"/>
              </a:buClr>
              <a:buNone/>
            </a:pPr>
            <a:r>
              <a:rPr lang="fr-FR" altLang="fr-FR" sz="2400" b="1" i="1" dirty="0">
                <a:solidFill>
                  <a:schemeClr val="accent5">
                    <a:lumMod val="50000"/>
                  </a:schemeClr>
                </a:solidFill>
                <a:latin typeface="+mn-lt"/>
                <a:cs typeface="Tahoma" pitchFamily="34" charset="0"/>
              </a:rPr>
              <a:t>Déclarer les EIGAS, c’est obligatoire </a:t>
            </a:r>
            <a:r>
              <a:rPr lang="fr-FR" altLang="fr-FR" sz="2400" i="1" dirty="0">
                <a:solidFill>
                  <a:schemeClr val="accent5">
                    <a:lumMod val="50000"/>
                  </a:schemeClr>
                </a:solidFill>
                <a:latin typeface="+mn-lt"/>
                <a:cs typeface="Tahoma" pitchFamily="34" charset="0"/>
              </a:rPr>
              <a:t>(décret n°2016-1606)</a:t>
            </a: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1835696" y="332656"/>
            <a:ext cx="5832648" cy="72008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54000" tIns="54000" rIns="54000" bIns="54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2800" b="1" dirty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4000" b="1" dirty="0">
                <a:solidFill>
                  <a:srgbClr val="0D6766"/>
                </a:solidFill>
                <a:latin typeface="+mn-lt"/>
                <a:ea typeface="+mn-ea"/>
              </a:rPr>
              <a:t>Comment</a:t>
            </a:r>
            <a:r>
              <a:rPr lang="fr-FR" altLang="fr-FR" sz="4000" dirty="0">
                <a:solidFill>
                  <a:srgbClr val="0D6766"/>
                </a:solidFill>
                <a:latin typeface="+mn-lt"/>
                <a:ea typeface="+mn-ea"/>
              </a:rPr>
              <a:t> j’agis ?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2800" b="1" dirty="0">
              <a:solidFill>
                <a:srgbClr val="333399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18571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259632" y="116631"/>
            <a:ext cx="6768752" cy="1080121"/>
          </a:xfrm>
        </p:spPr>
        <p:txBody>
          <a:bodyPr/>
          <a:lstStyle/>
          <a:p>
            <a:r>
              <a:rPr lang="fr-FR" sz="2800" b="1" dirty="0"/>
              <a:t>Comment sécuriser les étapes du</a:t>
            </a:r>
            <a:br>
              <a:rPr lang="fr-FR" dirty="0"/>
            </a:br>
            <a:r>
              <a:rPr lang="fr-FR" dirty="0"/>
              <a:t>circuit du médicament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11</a:t>
            </a:fld>
            <a:endParaRPr lang="fr-BE"/>
          </a:p>
        </p:txBody>
      </p:sp>
      <p:grpSp>
        <p:nvGrpSpPr>
          <p:cNvPr id="4" name="Groupe 3"/>
          <p:cNvGrpSpPr/>
          <p:nvPr/>
        </p:nvGrpSpPr>
        <p:grpSpPr>
          <a:xfrm>
            <a:off x="176512" y="1279991"/>
            <a:ext cx="8810745" cy="5462225"/>
            <a:chOff x="176512" y="1279991"/>
            <a:chExt cx="8810745" cy="546222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512" y="1314495"/>
              <a:ext cx="8810745" cy="53938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à coins arrondis 6"/>
            <p:cNvSpPr/>
            <p:nvPr/>
          </p:nvSpPr>
          <p:spPr>
            <a:xfrm>
              <a:off x="5856144" y="1279991"/>
              <a:ext cx="1368151" cy="346106"/>
            </a:xfrm>
            <a:prstGeom prst="roundRect">
              <a:avLst/>
            </a:prstGeom>
            <a:noFill/>
            <a:ln w="508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à coins arrondis 8"/>
            <p:cNvSpPr/>
            <p:nvPr/>
          </p:nvSpPr>
          <p:spPr>
            <a:xfrm>
              <a:off x="243269" y="4543250"/>
              <a:ext cx="1944215" cy="346106"/>
            </a:xfrm>
            <a:prstGeom prst="roundRect">
              <a:avLst/>
            </a:prstGeom>
            <a:noFill/>
            <a:ln w="508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à coins arrondis 7"/>
            <p:cNvSpPr/>
            <p:nvPr/>
          </p:nvSpPr>
          <p:spPr>
            <a:xfrm>
              <a:off x="5868144" y="4543624"/>
              <a:ext cx="1570039" cy="346106"/>
            </a:xfrm>
            <a:prstGeom prst="roundRect">
              <a:avLst/>
            </a:prstGeom>
            <a:noFill/>
            <a:ln w="50800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" name="Rectangle à coins arrondis 1"/>
            <p:cNvSpPr/>
            <p:nvPr/>
          </p:nvSpPr>
          <p:spPr>
            <a:xfrm>
              <a:off x="200138" y="1279991"/>
              <a:ext cx="1368151" cy="346106"/>
            </a:xfrm>
            <a:prstGeom prst="roundRect">
              <a:avLst/>
            </a:prstGeom>
            <a:noFill/>
            <a:ln w="5080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3422413" y="6142052"/>
              <a:ext cx="2339219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dirty="0"/>
                <a:t>Guide HAS - Mai 2013 </a:t>
              </a:r>
              <a:r>
                <a:rPr lang="fr-FR" sz="1100" i="1" dirty="0"/>
                <a:t>Outils de sécurisation et d’autoévaluation de l’administration des médicaments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53747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259632" y="116631"/>
            <a:ext cx="7632848" cy="1080121"/>
          </a:xfrm>
        </p:spPr>
        <p:txBody>
          <a:bodyPr/>
          <a:lstStyle/>
          <a:p>
            <a:r>
              <a:rPr lang="fr-FR" dirty="0"/>
              <a:t>Circuit du médicament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12</a:t>
            </a:fld>
            <a:endParaRPr lang="fr-BE"/>
          </a:p>
        </p:txBody>
      </p:sp>
      <p:sp>
        <p:nvSpPr>
          <p:cNvPr id="2" name="Rectangle à coins arrondis 1"/>
          <p:cNvSpPr/>
          <p:nvPr/>
        </p:nvSpPr>
        <p:spPr>
          <a:xfrm>
            <a:off x="1976339" y="2636912"/>
            <a:ext cx="5184576" cy="1296144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/>
              <a:t>Etape de </a:t>
            </a:r>
            <a:r>
              <a:rPr lang="fr-FR" sz="4400" dirty="0"/>
              <a:t>PRESCRIPTION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274081" y="4797152"/>
            <a:ext cx="2304256" cy="576064"/>
          </a:xfrm>
          <a:prstGeom prst="wedgeRectCallout">
            <a:avLst>
              <a:gd name="adj1" fmla="val -60773"/>
              <a:gd name="adj2" fmla="val 43676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Je t’appelle car j’ai pas noté sur l’ordonnance</a:t>
            </a:r>
          </a:p>
        </p:txBody>
      </p:sp>
      <p:sp>
        <p:nvSpPr>
          <p:cNvPr id="7" name="Rectangle 6"/>
          <p:cNvSpPr/>
          <p:nvPr/>
        </p:nvSpPr>
        <p:spPr>
          <a:xfrm>
            <a:off x="6372201" y="5444764"/>
            <a:ext cx="2206136" cy="576064"/>
          </a:xfrm>
          <a:prstGeom prst="wedgeRectCallout">
            <a:avLst>
              <a:gd name="adj1" fmla="val 61329"/>
              <a:gd name="adj2" fmla="val 4062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Pas de prescription pas d’administration !</a:t>
            </a:r>
          </a:p>
        </p:txBody>
      </p:sp>
      <p:sp>
        <p:nvSpPr>
          <p:cNvPr id="8" name="Rectangle 7"/>
          <p:cNvSpPr/>
          <p:nvPr/>
        </p:nvSpPr>
        <p:spPr>
          <a:xfrm>
            <a:off x="611560" y="6010246"/>
            <a:ext cx="2247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Préciser QUI prescrit ?</a:t>
            </a:r>
          </a:p>
        </p:txBody>
      </p:sp>
    </p:spTree>
    <p:extLst>
      <p:ext uri="{BB962C8B-B14F-4D97-AF65-F5344CB8AC3E}">
        <p14:creationId xmlns:p14="http://schemas.microsoft.com/office/powerpoint/2010/main" val="4253640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13</a:t>
            </a:fld>
            <a:endParaRPr lang="fr-BE"/>
          </a:p>
        </p:txBody>
      </p:sp>
      <p:sp>
        <p:nvSpPr>
          <p:cNvPr id="2" name="Rectangle à coins arrondis 1"/>
          <p:cNvSpPr/>
          <p:nvPr/>
        </p:nvSpPr>
        <p:spPr>
          <a:xfrm>
            <a:off x="2051720" y="7567"/>
            <a:ext cx="5184576" cy="1296144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/>
              <a:t>Etape de </a:t>
            </a:r>
            <a:r>
              <a:rPr lang="fr-FR" sz="4400" dirty="0"/>
              <a:t>PRESCRIPTION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93086" y="1311387"/>
            <a:ext cx="8843410" cy="5493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Présenter les actions mises en place afin de prévenir les risques, exemples :</a:t>
            </a:r>
          </a:p>
          <a:p>
            <a:pPr marL="285750" lvl="2" indent="-285750"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fr-FR" sz="2400" dirty="0"/>
              <a:t>P° informatisées, support </a:t>
            </a:r>
            <a:r>
              <a:rPr lang="fr-FR" sz="2400" b="1" dirty="0"/>
              <a:t>unique</a:t>
            </a:r>
            <a:r>
              <a:rPr lang="fr-FR" sz="2400" dirty="0"/>
              <a:t> P°/A° </a:t>
            </a:r>
            <a:r>
              <a:rPr lang="fr-FR" dirty="0"/>
              <a:t>(où trouver les allergies)</a:t>
            </a:r>
          </a:p>
          <a:p>
            <a:pPr marL="285750" lvl="2" indent="-285750"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fr-FR" sz="2400" dirty="0"/>
              <a:t>Liste des </a:t>
            </a:r>
            <a:r>
              <a:rPr lang="fr-FR" sz="2400" b="1" dirty="0"/>
              <a:t>personnes habilitées </a:t>
            </a:r>
            <a:r>
              <a:rPr lang="fr-FR" sz="2400" dirty="0"/>
              <a:t>à prescrire </a:t>
            </a:r>
            <a:r>
              <a:rPr lang="fr-FR" dirty="0"/>
              <a:t>(où la trouver ?)</a:t>
            </a:r>
          </a:p>
          <a:p>
            <a:pPr marL="285750" lvl="2" indent="-285750"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fr-FR" sz="2400" b="1" dirty="0"/>
              <a:t>Traitements personnels du patient </a:t>
            </a:r>
            <a:r>
              <a:rPr lang="fr-FR" dirty="0"/>
              <a:t>(systématiquement tous </a:t>
            </a:r>
            <a:r>
              <a:rPr lang="fr-FR" dirty="0" err="1"/>
              <a:t>represcrits</a:t>
            </a:r>
            <a:r>
              <a:rPr lang="fr-FR" dirty="0"/>
              <a:t> ?)</a:t>
            </a:r>
          </a:p>
          <a:p>
            <a:pPr marL="285750" indent="-285750"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fr-FR" sz="2400" b="1" u="sng" dirty="0">
                <a:solidFill>
                  <a:schemeClr val="accent5"/>
                </a:solidFill>
              </a:rPr>
              <a:t>Nos outils à disposition</a:t>
            </a:r>
            <a:r>
              <a:rPr lang="fr-FR" dirty="0">
                <a:solidFill>
                  <a:schemeClr val="accent5"/>
                </a:solidFill>
              </a:rPr>
              <a:t>: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D6766"/>
                </a:solidFill>
              </a:rPr>
              <a:t>Livret thérapeutique </a:t>
            </a:r>
            <a:r>
              <a:rPr lang="fr-FR" dirty="0">
                <a:solidFill>
                  <a:srgbClr val="0D6766"/>
                </a:solidFill>
              </a:rPr>
              <a:t>(fréquence d’actualisation ?)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D6766"/>
                </a:solidFill>
              </a:rPr>
              <a:t>Base de données </a:t>
            </a:r>
            <a:r>
              <a:rPr lang="fr-FR" sz="2400" dirty="0">
                <a:solidFill>
                  <a:srgbClr val="0D6766"/>
                </a:solidFill>
              </a:rPr>
              <a:t>sur les médicaments </a:t>
            </a:r>
            <a:r>
              <a:rPr lang="fr-FR" dirty="0">
                <a:solidFill>
                  <a:srgbClr val="0D6766"/>
                </a:solidFill>
              </a:rPr>
              <a:t>(actualisée, chemin d’accès ?)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D6766"/>
                </a:solidFill>
              </a:rPr>
              <a:t>Table</a:t>
            </a:r>
            <a:r>
              <a:rPr lang="fr-FR" sz="2400" dirty="0">
                <a:solidFill>
                  <a:srgbClr val="0D6766"/>
                </a:solidFill>
              </a:rPr>
              <a:t> de correspondance entre nom commercial / DCI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D6766"/>
                </a:solidFill>
              </a:rPr>
              <a:t>Des protocoles</a:t>
            </a:r>
            <a:r>
              <a:rPr lang="fr-FR" sz="2400" dirty="0">
                <a:solidFill>
                  <a:srgbClr val="0D6766"/>
                </a:solidFill>
              </a:rPr>
              <a:t> </a:t>
            </a:r>
            <a:r>
              <a:rPr lang="fr-FR" sz="2400" dirty="0" err="1">
                <a:solidFill>
                  <a:srgbClr val="0D6766"/>
                </a:solidFill>
              </a:rPr>
              <a:t>pré-établis</a:t>
            </a:r>
            <a:r>
              <a:rPr lang="fr-FR" sz="2400" dirty="0">
                <a:solidFill>
                  <a:srgbClr val="0D6766"/>
                </a:solidFill>
              </a:rPr>
              <a:t> et validés </a:t>
            </a:r>
            <a:r>
              <a:rPr lang="fr-FR" dirty="0">
                <a:solidFill>
                  <a:srgbClr val="0D6766"/>
                </a:solidFill>
              </a:rPr>
              <a:t>(chemin d’accès ?)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D6766"/>
                </a:solidFill>
              </a:rPr>
              <a:t>Des listes</a:t>
            </a:r>
            <a:r>
              <a:rPr lang="fr-FR" sz="2400" dirty="0">
                <a:solidFill>
                  <a:srgbClr val="0D6766"/>
                </a:solidFill>
              </a:rPr>
              <a:t> : médicaments à risque, inappropriés en gériatrie ...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D6766"/>
                </a:solidFill>
              </a:rPr>
              <a:t>Des guides :</a:t>
            </a:r>
            <a:r>
              <a:rPr lang="fr-FR" sz="2400" dirty="0">
                <a:solidFill>
                  <a:srgbClr val="0D6766"/>
                </a:solidFill>
              </a:rPr>
              <a:t> antibiotiques, gériatrie, pédiatrie ...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D6766"/>
                </a:solidFill>
              </a:rPr>
              <a:t>Formulaires</a:t>
            </a:r>
            <a:r>
              <a:rPr lang="fr-FR" sz="2400" dirty="0">
                <a:solidFill>
                  <a:srgbClr val="0D6766"/>
                </a:solidFill>
              </a:rPr>
              <a:t> pour traçabilité nominative </a:t>
            </a:r>
            <a:r>
              <a:rPr lang="fr-FR" dirty="0">
                <a:solidFill>
                  <a:srgbClr val="0D6766"/>
                </a:solidFill>
              </a:rPr>
              <a:t>(antibiotiques à dispensation contrôlée, médicaments dérivés du sang, implants, produits onéreux liste en sus ...)</a:t>
            </a:r>
          </a:p>
          <a:p>
            <a:pPr marL="742950" lvl="2" indent="-285750">
              <a:buFont typeface="Arial" panose="020B0604020202020204" pitchFamily="34" charset="0"/>
              <a:buChar char="•"/>
            </a:pPr>
            <a:r>
              <a:rPr lang="fr-FR" sz="2400" b="1" dirty="0">
                <a:solidFill>
                  <a:srgbClr val="0D6766"/>
                </a:solidFill>
              </a:rPr>
              <a:t>Les référentiels, </a:t>
            </a:r>
            <a:r>
              <a:rPr lang="fr-FR" sz="2400" b="1" dirty="0" err="1">
                <a:solidFill>
                  <a:srgbClr val="0D6766"/>
                </a:solidFill>
              </a:rPr>
              <a:t>recos</a:t>
            </a:r>
            <a:r>
              <a:rPr lang="fr-FR" sz="2400" b="1" dirty="0">
                <a:solidFill>
                  <a:srgbClr val="0D6766"/>
                </a:solidFill>
              </a:rPr>
              <a:t> </a:t>
            </a:r>
            <a:r>
              <a:rPr lang="fr-FR" sz="2400" dirty="0">
                <a:solidFill>
                  <a:srgbClr val="0D6766"/>
                </a:solidFill>
              </a:rPr>
              <a:t>HAS, ANSM, </a:t>
            </a:r>
            <a:r>
              <a:rPr lang="fr-FR" sz="2400" dirty="0" err="1">
                <a:solidFill>
                  <a:srgbClr val="0D6766"/>
                </a:solidFill>
              </a:rPr>
              <a:t>INCa</a:t>
            </a:r>
            <a:r>
              <a:rPr lang="fr-FR" sz="2400" dirty="0">
                <a:solidFill>
                  <a:srgbClr val="0D6766"/>
                </a:solidFill>
              </a:rPr>
              <a:t>, OMéDIT ... </a:t>
            </a:r>
            <a:r>
              <a:rPr lang="fr-FR" dirty="0">
                <a:solidFill>
                  <a:srgbClr val="0D6766"/>
                </a:solidFill>
              </a:rPr>
              <a:t>(accès ?)</a:t>
            </a:r>
          </a:p>
        </p:txBody>
      </p:sp>
    </p:spTree>
    <p:extLst>
      <p:ext uri="{BB962C8B-B14F-4D97-AF65-F5344CB8AC3E}">
        <p14:creationId xmlns:p14="http://schemas.microsoft.com/office/powerpoint/2010/main" val="2848257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259632" y="116631"/>
            <a:ext cx="7632848" cy="1080121"/>
          </a:xfrm>
        </p:spPr>
        <p:txBody>
          <a:bodyPr/>
          <a:lstStyle/>
          <a:p>
            <a:r>
              <a:rPr lang="fr-FR" dirty="0"/>
              <a:t>Circuit du médicament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14</a:t>
            </a:fld>
            <a:endParaRPr lang="fr-BE"/>
          </a:p>
        </p:txBody>
      </p:sp>
      <p:sp>
        <p:nvSpPr>
          <p:cNvPr id="2" name="Rectangle à coins arrondis 1"/>
          <p:cNvSpPr/>
          <p:nvPr/>
        </p:nvSpPr>
        <p:spPr>
          <a:xfrm>
            <a:off x="2045488" y="3068960"/>
            <a:ext cx="5184576" cy="129614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chemeClr val="tx1"/>
                </a:solidFill>
              </a:rPr>
              <a:t>Etape de </a:t>
            </a:r>
            <a:r>
              <a:rPr lang="fr-FR" sz="4400" dirty="0">
                <a:solidFill>
                  <a:schemeClr val="tx1"/>
                </a:solidFill>
              </a:rPr>
              <a:t>DISPENSATION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11560" y="6010246"/>
            <a:ext cx="29382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Préciser QUI ? OU ? QUAND ?</a:t>
            </a:r>
          </a:p>
        </p:txBody>
      </p:sp>
    </p:spTree>
    <p:extLst>
      <p:ext uri="{BB962C8B-B14F-4D97-AF65-F5344CB8AC3E}">
        <p14:creationId xmlns:p14="http://schemas.microsoft.com/office/powerpoint/2010/main" val="10236028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15</a:t>
            </a:fld>
            <a:endParaRPr lang="fr-BE"/>
          </a:p>
        </p:txBody>
      </p:sp>
      <p:sp>
        <p:nvSpPr>
          <p:cNvPr id="2" name="Rectangle à coins arrondis 1"/>
          <p:cNvSpPr/>
          <p:nvPr/>
        </p:nvSpPr>
        <p:spPr>
          <a:xfrm>
            <a:off x="2029236" y="7567"/>
            <a:ext cx="5184576" cy="129614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/>
              <a:t>Etape de </a:t>
            </a:r>
            <a:r>
              <a:rPr lang="fr-FR" sz="4400" dirty="0"/>
              <a:t>DISPENSATION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93086" y="1484784"/>
            <a:ext cx="8699394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Présenter les actions mises en place afin de prévenir les risques, exemples :</a:t>
            </a:r>
          </a:p>
          <a:p>
            <a:pPr marL="285750" indent="-285750"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fr-FR" sz="2400" dirty="0"/>
              <a:t>Analyse des ordonnances </a:t>
            </a:r>
            <a:r>
              <a:rPr lang="fr-FR" dirty="0"/>
              <a:t>(profondeur d’analyse, place avis pharmaceutiques)</a:t>
            </a:r>
          </a:p>
          <a:p>
            <a:pPr marL="285750" indent="-285750"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fr-FR" sz="2400" dirty="0"/>
              <a:t>Conciliation médicamenteuse </a:t>
            </a:r>
            <a:r>
              <a:rPr lang="fr-FR" dirty="0"/>
              <a:t>(sources d’informations, critères de priorisation)</a:t>
            </a:r>
            <a:endParaRPr lang="fr-FR" sz="2400" dirty="0"/>
          </a:p>
          <a:p>
            <a:pPr marL="285750" indent="-285750"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fr-FR" sz="2400" dirty="0"/>
              <a:t>Suivi des produits à dispensation contrôlée et nominative </a:t>
            </a:r>
            <a:r>
              <a:rPr lang="fr-FR" dirty="0"/>
              <a:t>(Stupéfiants, ATB, MDS, DMI ...)</a:t>
            </a:r>
          </a:p>
          <a:p>
            <a:pPr marL="285750" indent="-285750"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fr-FR" sz="2400" dirty="0"/>
              <a:t>Préparation de piluliers </a:t>
            </a:r>
            <a:r>
              <a:rPr lang="fr-FR" sz="2000" dirty="0"/>
              <a:t>(pharmacie de jour/IDE la nuit, vigilance sur si besoin, conditionnements multiples ...)</a:t>
            </a:r>
            <a:endParaRPr lang="fr-FR" sz="2400" dirty="0"/>
          </a:p>
          <a:p>
            <a:pPr marL="285750" indent="-285750"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fr-FR" sz="2400" dirty="0"/>
              <a:t>Listes des médicaments à ne pas couper, broyer, des incompatibilités entre injectables perfusés ...</a:t>
            </a:r>
          </a:p>
          <a:p>
            <a:pPr marL="285750" indent="-285750"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fr-FR" sz="2400" dirty="0"/>
              <a:t>Thésaurus et logiciel de préparation de chimiothérapie</a:t>
            </a:r>
          </a:p>
          <a:p>
            <a:pPr marL="285750" indent="-285750"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fr-FR" sz="2400" dirty="0"/>
              <a:t>Contenu des dotation de service</a:t>
            </a:r>
          </a:p>
          <a:p>
            <a:pPr marL="285750" indent="-285750"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fr-FR" sz="2400" dirty="0"/>
              <a:t>Chariot d’urgence ...</a:t>
            </a:r>
          </a:p>
        </p:txBody>
      </p:sp>
    </p:spTree>
    <p:extLst>
      <p:ext uri="{BB962C8B-B14F-4D97-AF65-F5344CB8AC3E}">
        <p14:creationId xmlns:p14="http://schemas.microsoft.com/office/powerpoint/2010/main" val="1488549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16</a:t>
            </a:fld>
            <a:endParaRPr lang="fr-BE"/>
          </a:p>
        </p:txBody>
      </p:sp>
      <p:sp>
        <p:nvSpPr>
          <p:cNvPr id="2" name="Rectangle à coins arrondis 1"/>
          <p:cNvSpPr/>
          <p:nvPr/>
        </p:nvSpPr>
        <p:spPr>
          <a:xfrm>
            <a:off x="2029236" y="7567"/>
            <a:ext cx="5184576" cy="1296144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/>
              <a:t>Etape de </a:t>
            </a:r>
            <a:r>
              <a:rPr lang="fr-FR" sz="4400" dirty="0"/>
              <a:t>DISPENSATION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93086" y="1484784"/>
            <a:ext cx="8712968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Présenter les actions mises en place afin de prévenir les risques, exemples :</a:t>
            </a:r>
          </a:p>
          <a:p>
            <a:pPr marL="285750" indent="-285750"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fr-FR" sz="2400" dirty="0"/>
              <a:t>Sécurisation du transport et des livraisons</a:t>
            </a:r>
          </a:p>
          <a:p>
            <a:pPr marL="285750" indent="-285750"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fr-FR" sz="2400" dirty="0"/>
              <a:t>Réception et rangement des médicaments dans des locaux ou armoires fermées</a:t>
            </a:r>
          </a:p>
          <a:p>
            <a:pPr marL="285750" indent="-285750"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fr-FR" sz="2400" dirty="0"/>
              <a:t>Mise en place de référent d’unité pour la gestion des stocks</a:t>
            </a:r>
          </a:p>
          <a:p>
            <a:pPr marL="285750" indent="-285750"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fr-FR" sz="2400" dirty="0"/>
              <a:t>Harmonisation de l’étiquetage des casiers, en DCI</a:t>
            </a:r>
          </a:p>
          <a:p>
            <a:pPr marL="285750" indent="-285750"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fr-FR" sz="2400" dirty="0"/>
              <a:t>Gestion des changements liés aux marchés, risque de confusion, conditionnement unitaire</a:t>
            </a:r>
          </a:p>
          <a:p>
            <a:pPr marL="285750" indent="-285750"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fr-FR" sz="2400" dirty="0"/>
              <a:t>Documents </a:t>
            </a:r>
            <a:r>
              <a:rPr lang="fr-FR" dirty="0"/>
              <a:t>(maîtrise et suivi des stocks, traitement des périmés, contrôle du chariot d’urgence, suivi des réfrigérateurs, retour des médicaments non utilisés, retrait de lots )</a:t>
            </a:r>
          </a:p>
          <a:p>
            <a:pPr marL="285750" indent="-285750"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fr-FR" sz="2400" dirty="0"/>
              <a:t>Visites de service annuelles </a:t>
            </a:r>
            <a:r>
              <a:rPr lang="fr-FR" dirty="0"/>
              <a:t>(respect dotation, roulement du stock, périmés, conditions de stockage, chaine du froid, rangement en DCI, identification des médicaments à risque ...)</a:t>
            </a:r>
          </a:p>
        </p:txBody>
      </p:sp>
    </p:spTree>
    <p:extLst>
      <p:ext uri="{BB962C8B-B14F-4D97-AF65-F5344CB8AC3E}">
        <p14:creationId xmlns:p14="http://schemas.microsoft.com/office/powerpoint/2010/main" val="3020119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259632" y="116631"/>
            <a:ext cx="7632848" cy="1080121"/>
          </a:xfrm>
        </p:spPr>
        <p:txBody>
          <a:bodyPr/>
          <a:lstStyle/>
          <a:p>
            <a:r>
              <a:rPr lang="fr-FR" dirty="0"/>
              <a:t>Circuit du médicament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17</a:t>
            </a:fld>
            <a:endParaRPr lang="fr-BE"/>
          </a:p>
        </p:txBody>
      </p:sp>
      <p:sp>
        <p:nvSpPr>
          <p:cNvPr id="2" name="Rectangle à coins arrondis 1"/>
          <p:cNvSpPr/>
          <p:nvPr/>
        </p:nvSpPr>
        <p:spPr>
          <a:xfrm>
            <a:off x="2051720" y="2924944"/>
            <a:ext cx="5184576" cy="129614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>
                <a:solidFill>
                  <a:schemeClr val="tx1"/>
                </a:solidFill>
              </a:rPr>
              <a:t>Etape d’</a:t>
            </a:r>
            <a:r>
              <a:rPr lang="fr-FR" sz="4400" dirty="0">
                <a:solidFill>
                  <a:schemeClr val="tx1"/>
                </a:solidFill>
              </a:rPr>
              <a:t> ADMINISTRATION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611560" y="6010246"/>
            <a:ext cx="14927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Préciser QUI ?</a:t>
            </a:r>
          </a:p>
        </p:txBody>
      </p:sp>
    </p:spTree>
    <p:extLst>
      <p:ext uri="{BB962C8B-B14F-4D97-AF65-F5344CB8AC3E}">
        <p14:creationId xmlns:p14="http://schemas.microsoft.com/office/powerpoint/2010/main" val="27588027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18</a:t>
            </a:fld>
            <a:endParaRPr lang="fr-BE"/>
          </a:p>
        </p:txBody>
      </p:sp>
      <p:sp>
        <p:nvSpPr>
          <p:cNvPr id="2" name="Rectangle à coins arrondis 1"/>
          <p:cNvSpPr/>
          <p:nvPr/>
        </p:nvSpPr>
        <p:spPr>
          <a:xfrm>
            <a:off x="2029236" y="7567"/>
            <a:ext cx="5184576" cy="129614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/>
              <a:t>Passer </a:t>
            </a:r>
          </a:p>
          <a:p>
            <a:pPr algn="ctr"/>
            <a:r>
              <a:rPr lang="fr-FR" sz="4400" dirty="0"/>
              <a:t>COMMANDE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93086" y="1556792"/>
            <a:ext cx="8712968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fr-FR" sz="2600" dirty="0"/>
              <a:t>Pour les médicaments /DM référencés</a:t>
            </a:r>
          </a:p>
          <a:p>
            <a:pPr lvl="2"/>
            <a:r>
              <a:rPr lang="fr-FR" sz="2100" dirty="0"/>
              <a:t>Dotation définie par service</a:t>
            </a:r>
          </a:p>
          <a:p>
            <a:pPr lvl="2"/>
            <a:r>
              <a:rPr lang="fr-FR" sz="2100" dirty="0"/>
              <a:t>Jours de commandes définis médicaments/DM par service</a:t>
            </a:r>
          </a:p>
          <a:p>
            <a:pPr lvl="2"/>
            <a:endParaRPr lang="fr-FR" sz="1200" dirty="0"/>
          </a:p>
          <a:p>
            <a:pPr marL="914400" lvl="1" indent="-457200"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fr-FR" sz="2600" dirty="0"/>
              <a:t>Pour les médicaments /DM hors livret</a:t>
            </a:r>
          </a:p>
          <a:p>
            <a:pPr lvl="1">
              <a:buClr>
                <a:schemeClr val="accent3"/>
              </a:buClr>
            </a:pPr>
            <a:r>
              <a:rPr lang="fr-FR" sz="2600" dirty="0"/>
              <a:t>	et (certains) ATB, stupéfiants, MDS</a:t>
            </a:r>
          </a:p>
          <a:p>
            <a:pPr lvl="2"/>
            <a:r>
              <a:rPr lang="fr-FR" sz="2100" dirty="0"/>
              <a:t>Délivrance nominative</a:t>
            </a:r>
          </a:p>
          <a:p>
            <a:pPr lvl="2"/>
            <a:endParaRPr lang="fr-FR" sz="1200" dirty="0"/>
          </a:p>
          <a:p>
            <a:pPr marL="914400" lvl="1" indent="-457200"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fr-FR" sz="2800" dirty="0"/>
              <a:t>Règles du dépannage au guichet de la PUI</a:t>
            </a:r>
            <a:endParaRPr lang="fr-FR" sz="2600" dirty="0"/>
          </a:p>
          <a:p>
            <a:pPr lvl="1">
              <a:buClr>
                <a:schemeClr val="accent3"/>
              </a:buClr>
            </a:pPr>
            <a:endParaRPr lang="fr-FR" sz="2600" dirty="0"/>
          </a:p>
          <a:p>
            <a:pPr>
              <a:buClr>
                <a:schemeClr val="accent5"/>
              </a:buClr>
            </a:pPr>
            <a:r>
              <a:rPr lang="fr-FR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Présentation +/- détaillée pour : </a:t>
            </a:r>
          </a:p>
          <a:p>
            <a:pPr marL="914400" lvl="1" indent="-45720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r-FR" sz="2400" b="1" dirty="0"/>
              <a:t>stupéfiants</a:t>
            </a:r>
            <a:r>
              <a:rPr lang="fr-FR" sz="2400" dirty="0"/>
              <a:t> (dotations, traçabilité, commande)</a:t>
            </a:r>
          </a:p>
          <a:p>
            <a:pPr marL="914400" lvl="1" indent="-45720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r-FR" sz="2400" b="1" dirty="0"/>
              <a:t>MDS, DMI </a:t>
            </a:r>
            <a:r>
              <a:rPr lang="fr-FR" sz="2400" dirty="0"/>
              <a:t>(traçabilité nominative au lot ...)</a:t>
            </a:r>
          </a:p>
          <a:p>
            <a:pPr marL="914400" lvl="1" indent="-457200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fr-FR" sz="2400" b="1" dirty="0"/>
              <a:t>Antibiotiques</a:t>
            </a:r>
            <a:r>
              <a:rPr lang="fr-FR" sz="2400" dirty="0"/>
              <a:t> (dotations, w-end, nuit ...)</a:t>
            </a:r>
          </a:p>
        </p:txBody>
      </p:sp>
    </p:spTree>
    <p:extLst>
      <p:ext uri="{BB962C8B-B14F-4D97-AF65-F5344CB8AC3E}">
        <p14:creationId xmlns:p14="http://schemas.microsoft.com/office/powerpoint/2010/main" val="3089008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19</a:t>
            </a:fld>
            <a:endParaRPr lang="fr-BE"/>
          </a:p>
        </p:txBody>
      </p:sp>
      <p:sp>
        <p:nvSpPr>
          <p:cNvPr id="9" name="Rectangle à coins arrondis 8"/>
          <p:cNvSpPr/>
          <p:nvPr/>
        </p:nvSpPr>
        <p:spPr>
          <a:xfrm>
            <a:off x="2051720" y="0"/>
            <a:ext cx="5184576" cy="129614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/>
              <a:t>Sécuriser</a:t>
            </a:r>
            <a:r>
              <a:rPr lang="fr-FR" sz="4400" dirty="0"/>
              <a:t> ADMINISTRATION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59142" y="1639815"/>
            <a:ext cx="8712968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Préciser quel est le </a:t>
            </a:r>
            <a:r>
              <a:rPr lang="fr-F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personnel habilité </a:t>
            </a:r>
            <a:r>
              <a:rPr lang="fr-FR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pour l’acte d’administration, exemple :</a:t>
            </a:r>
          </a:p>
          <a:p>
            <a:pPr>
              <a:spcAft>
                <a:spcPts val="600"/>
              </a:spcAft>
            </a:pPr>
            <a:endParaRPr lang="fr-FR" i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marL="285750" indent="-285750"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fr-FR" sz="2400" dirty="0"/>
              <a:t>Personnel infirmier</a:t>
            </a:r>
            <a:endParaRPr lang="fr-FR" sz="800" dirty="0"/>
          </a:p>
          <a:p>
            <a:pPr marL="285750" indent="-285750"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fr-FR" sz="2400" dirty="0"/>
              <a:t>Sous la responsabilité de l’infirmière : l’aide-soignante, les auxiliaires-puéricultrices ou les aides médico-psychologiques, peuvent aider à la prise des médicaments non injectables.</a:t>
            </a:r>
          </a:p>
          <a:p>
            <a:pPr>
              <a:spcAft>
                <a:spcPts val="600"/>
              </a:spcAft>
              <a:buClr>
                <a:schemeClr val="accent3"/>
              </a:buClr>
            </a:pPr>
            <a:endParaRPr lang="fr-FR" sz="2400" dirty="0"/>
          </a:p>
          <a:p>
            <a:r>
              <a:rPr lang="fr-FR" sz="2400" dirty="0"/>
              <a:t>En l’absence du médecin, l’infirmier(ère) est habilité(e) après avoir reconnu une situation comme relevant de l’urgence ou une détresse psychologique, à mettre en œuvre des protocoles de soins d’urgence préalablement écrits, datés et signés par le médecin responsable.</a:t>
            </a:r>
          </a:p>
        </p:txBody>
      </p:sp>
    </p:spTree>
    <p:extLst>
      <p:ext uri="{BB962C8B-B14F-4D97-AF65-F5344CB8AC3E}">
        <p14:creationId xmlns:p14="http://schemas.microsoft.com/office/powerpoint/2010/main" val="398635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179512" y="1412776"/>
            <a:ext cx="8856984" cy="4968552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fr-FR" sz="2400" i="1" dirty="0"/>
              <a:t>Présentation de l’établissement et de son système d’information</a:t>
            </a:r>
          </a:p>
          <a:p>
            <a:pPr>
              <a:spcAft>
                <a:spcPts val="600"/>
              </a:spcAft>
            </a:pPr>
            <a:r>
              <a:rPr lang="fr-FR" b="1" dirty="0"/>
              <a:t>Politique qualité et sécurité de la PECM, c’est quoi ?</a:t>
            </a:r>
          </a:p>
          <a:p>
            <a:pPr lvl="0">
              <a:spcAft>
                <a:spcPts val="600"/>
              </a:spcAft>
            </a:pPr>
            <a:r>
              <a:rPr lang="fr-FR" b="1" dirty="0"/>
              <a:t>Pourquoi manager la PECM ?</a:t>
            </a:r>
          </a:p>
          <a:p>
            <a:pPr>
              <a:spcAft>
                <a:spcPts val="600"/>
              </a:spcAft>
            </a:pPr>
            <a:r>
              <a:rPr lang="fr-FR" b="1" dirty="0"/>
              <a:t>Comment lutter contre les erreurs médicamenteuses ?</a:t>
            </a:r>
          </a:p>
          <a:p>
            <a:pPr lvl="0">
              <a:spcAft>
                <a:spcPts val="600"/>
              </a:spcAft>
            </a:pPr>
            <a:r>
              <a:rPr lang="fr-FR" b="1" dirty="0"/>
              <a:t>Quels risques aux étapes du circuit du médicament ?</a:t>
            </a:r>
          </a:p>
          <a:p>
            <a:pPr>
              <a:spcAft>
                <a:spcPts val="600"/>
              </a:spcAft>
            </a:pPr>
            <a:r>
              <a:rPr lang="fr-FR" b="1" dirty="0"/>
              <a:t>Quelles actions pour sécuriser chaque étape?</a:t>
            </a:r>
            <a:endParaRPr lang="fr-FR" dirty="0"/>
          </a:p>
          <a:p>
            <a:pPr>
              <a:spcAft>
                <a:spcPts val="600"/>
              </a:spcAft>
            </a:pPr>
            <a:r>
              <a:rPr lang="fr-FR" sz="2400" i="1" dirty="0"/>
              <a:t>Quiz sur les contrôles avant d’administrer ou d’un module de e-learning (nouveaux arrivants, 5B en perfusion, </a:t>
            </a:r>
            <a:r>
              <a:rPr lang="fr-FR" sz="2400" i="1" dirty="0" err="1"/>
              <a:t>never</a:t>
            </a:r>
            <a:r>
              <a:rPr lang="fr-FR" sz="2400" i="1" dirty="0"/>
              <a:t> </a:t>
            </a:r>
            <a:r>
              <a:rPr lang="fr-FR" sz="2400" i="1" dirty="0" err="1"/>
              <a:t>events</a:t>
            </a:r>
            <a:r>
              <a:rPr lang="fr-FR" sz="2400" i="1" dirty="0"/>
              <a:t> ...) ou d’un atelier simulation : « chambre des erreurs », « pilulier des horreurs »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547664" y="116631"/>
            <a:ext cx="5616625" cy="1080121"/>
          </a:xfrm>
        </p:spPr>
        <p:txBody>
          <a:bodyPr/>
          <a:lstStyle/>
          <a:p>
            <a:r>
              <a:rPr lang="fr-FR" dirty="0"/>
              <a:t>Programme d’accueil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808698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20</a:t>
            </a:fld>
            <a:endParaRPr lang="fr-BE"/>
          </a:p>
        </p:txBody>
      </p:sp>
      <p:sp>
        <p:nvSpPr>
          <p:cNvPr id="2" name="Rectangle à coins arrondis 1"/>
          <p:cNvSpPr/>
          <p:nvPr/>
        </p:nvSpPr>
        <p:spPr>
          <a:xfrm>
            <a:off x="2051720" y="0"/>
            <a:ext cx="5184576" cy="129614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/>
              <a:t>Etape d’</a:t>
            </a:r>
            <a:r>
              <a:rPr lang="fr-FR" sz="4400" dirty="0"/>
              <a:t> ADMINISTRATION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93086" y="1484784"/>
            <a:ext cx="8712968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Présenter les actions mises en place afin de prévenir les risques, exemples :</a:t>
            </a:r>
          </a:p>
          <a:p>
            <a:pPr marL="285750" indent="-285750"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fr-FR" sz="2400" dirty="0"/>
              <a:t>Traçabilité de l’administration en temps réel effectuée sur (outil) ou sur le support unique (de la P° à l’A°)</a:t>
            </a:r>
          </a:p>
          <a:p>
            <a:pPr marL="285750" indent="-285750"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fr-FR" sz="2400" dirty="0"/>
              <a:t>Justification de la non administration, après information médecin</a:t>
            </a:r>
          </a:p>
          <a:p>
            <a:pPr>
              <a:spcAft>
                <a:spcPts val="600"/>
              </a:spcAft>
              <a:buClr>
                <a:schemeClr val="accent3"/>
              </a:buClr>
            </a:pPr>
            <a:r>
              <a:rPr lang="fr-FR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Présenter vos documents, procédures, guides :</a:t>
            </a:r>
          </a:p>
          <a:p>
            <a:pPr marL="742950" lvl="1" indent="-285750"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fr-FR" sz="2000" dirty="0"/>
              <a:t>Gestion des traitements personnels du patient</a:t>
            </a:r>
          </a:p>
          <a:p>
            <a:pPr marL="742950" lvl="1" indent="-285750"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fr-FR" sz="2000" dirty="0"/>
              <a:t>Préparation et suivi des piluliers réalisés</a:t>
            </a:r>
          </a:p>
          <a:p>
            <a:pPr marL="742950" lvl="1" indent="-285750"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fr-FR" sz="2000" dirty="0"/>
              <a:t>Reconstitution des injectables</a:t>
            </a:r>
          </a:p>
          <a:p>
            <a:pPr marL="742950" lvl="1" indent="-285750"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fr-FR" sz="2000" dirty="0"/>
              <a:t>Règles d’administration médicaments à risque</a:t>
            </a:r>
          </a:p>
          <a:p>
            <a:pPr marL="742950" lvl="1" indent="-285750"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fr-FR" sz="2000" dirty="0" err="1"/>
              <a:t>Régles</a:t>
            </a:r>
            <a:r>
              <a:rPr lang="fr-FR" sz="2000" dirty="0"/>
              <a:t> de vérification des calculs de dose</a:t>
            </a:r>
          </a:p>
          <a:p>
            <a:pPr marL="742950" lvl="1" indent="-285750"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fr-FR" sz="2000" dirty="0"/>
              <a:t>Protocole thérapeutique infirmier PTMI</a:t>
            </a:r>
          </a:p>
          <a:p>
            <a:pPr marL="742950" lvl="1" indent="-285750"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fr-FR" sz="2400" b="1" dirty="0">
                <a:solidFill>
                  <a:srgbClr val="0D6766"/>
                </a:solidFill>
              </a:rPr>
              <a:t>La règle des « 5 Bons »</a:t>
            </a:r>
            <a:r>
              <a:rPr lang="fr-FR" sz="2400" b="1" dirty="0">
                <a:solidFill>
                  <a:srgbClr val="0D6766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= fil conducteur</a:t>
            </a:r>
            <a:endParaRPr lang="fr-FR" sz="2400" b="1" dirty="0">
              <a:solidFill>
                <a:srgbClr val="0D6766"/>
              </a:solidFill>
            </a:endParaRPr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3356992"/>
            <a:ext cx="2957467" cy="2927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1024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0483" y="1484784"/>
            <a:ext cx="8343900" cy="4968552"/>
          </a:xfrm>
        </p:spPr>
        <p:txBody>
          <a:bodyPr>
            <a:normAutofit/>
          </a:bodyPr>
          <a:lstStyle/>
          <a:p>
            <a:pPr marL="4763" indent="-4763">
              <a:lnSpc>
                <a:spcPct val="80000"/>
              </a:lnSpc>
              <a:buNone/>
            </a:pPr>
            <a:r>
              <a:rPr lang="fr-FR" altLang="fr-FR" sz="2400" dirty="0">
                <a:solidFill>
                  <a:schemeClr val="accent2"/>
                </a:solidFill>
              </a:rPr>
              <a:t>Mme </a:t>
            </a:r>
            <a:r>
              <a:rPr lang="fr-FR" altLang="fr-FR" sz="2400" dirty="0" err="1">
                <a:solidFill>
                  <a:schemeClr val="accent2"/>
                </a:solidFill>
              </a:rPr>
              <a:t>Lefevbre</a:t>
            </a:r>
            <a:r>
              <a:rPr lang="fr-FR" altLang="fr-FR" sz="2400" dirty="0">
                <a:solidFill>
                  <a:schemeClr val="accent2"/>
                </a:solidFill>
              </a:rPr>
              <a:t> (4ème mois de sa grossesse) est hospitalisée pour bénéficier d'un cerclage du col de l'utérus, dans une chambre double côté fenêtre.</a:t>
            </a:r>
          </a:p>
          <a:p>
            <a:pPr marL="4763" indent="-4763">
              <a:lnSpc>
                <a:spcPct val="80000"/>
              </a:lnSpc>
              <a:buNone/>
            </a:pPr>
            <a:r>
              <a:rPr lang="fr-FR" altLang="fr-FR" sz="2400" dirty="0">
                <a:solidFill>
                  <a:schemeClr val="accent2"/>
                </a:solidFill>
              </a:rPr>
              <a:t>Sa voisine Mme Le Faivre est hospitalisée pour une interruption de grossesse, elle est à jeun.</a:t>
            </a:r>
          </a:p>
          <a:p>
            <a:pPr marL="4763" indent="-4763">
              <a:lnSpc>
                <a:spcPct val="80000"/>
              </a:lnSpc>
              <a:buFontTx/>
              <a:buChar char="-"/>
            </a:pPr>
            <a:endParaRPr lang="fr-FR" altLang="fr-FR" sz="1400" dirty="0">
              <a:solidFill>
                <a:schemeClr val="accent2"/>
              </a:solidFill>
            </a:endParaRPr>
          </a:p>
          <a:p>
            <a:pPr marL="4763" indent="-4763">
              <a:lnSpc>
                <a:spcPct val="80000"/>
              </a:lnSpc>
              <a:buFontTx/>
              <a:buNone/>
            </a:pPr>
            <a:r>
              <a:rPr lang="fr-FR" altLang="fr-FR" sz="2400" dirty="0">
                <a:solidFill>
                  <a:schemeClr val="accent2"/>
                </a:solidFill>
              </a:rPr>
              <a:t>L’élève sage-femme propose à l’IDE de l’aider. </a:t>
            </a:r>
          </a:p>
          <a:p>
            <a:pPr marL="4763" indent="-4763">
              <a:lnSpc>
                <a:spcPct val="80000"/>
              </a:lnSpc>
              <a:buFontTx/>
              <a:buNone/>
            </a:pPr>
            <a:r>
              <a:rPr lang="fr-FR" altLang="fr-FR" sz="2400" dirty="0">
                <a:solidFill>
                  <a:schemeClr val="accent2"/>
                </a:solidFill>
              </a:rPr>
              <a:t>Elle administre à Mme </a:t>
            </a:r>
            <a:r>
              <a:rPr lang="fr-FR" altLang="fr-FR" sz="2400" dirty="0" err="1">
                <a:solidFill>
                  <a:schemeClr val="accent2"/>
                </a:solidFill>
              </a:rPr>
              <a:t>Lefevbre</a:t>
            </a:r>
            <a:r>
              <a:rPr lang="fr-FR" altLang="fr-FR" sz="2400" dirty="0">
                <a:solidFill>
                  <a:schemeClr val="accent2"/>
                </a:solidFill>
              </a:rPr>
              <a:t>, un médicament</a:t>
            </a:r>
          </a:p>
          <a:p>
            <a:pPr marL="4763" indent="-4763">
              <a:lnSpc>
                <a:spcPct val="80000"/>
              </a:lnSpc>
              <a:buFontTx/>
              <a:buNone/>
            </a:pPr>
            <a:r>
              <a:rPr lang="fr-FR" altLang="fr-FR" sz="2400" dirty="0">
                <a:solidFill>
                  <a:schemeClr val="accent2"/>
                </a:solidFill>
              </a:rPr>
              <a:t>(</a:t>
            </a:r>
            <a:r>
              <a:rPr lang="fr-FR" altLang="fr-FR" sz="2400" dirty="0" err="1">
                <a:solidFill>
                  <a:schemeClr val="accent2"/>
                </a:solidFill>
              </a:rPr>
              <a:t>misoprostol</a:t>
            </a:r>
            <a:r>
              <a:rPr lang="fr-FR" altLang="fr-FR" sz="2400" dirty="0">
                <a:solidFill>
                  <a:schemeClr val="accent2"/>
                </a:solidFill>
              </a:rPr>
              <a:t>) destiné à Mme Le Faivre.</a:t>
            </a:r>
          </a:p>
          <a:p>
            <a:pPr marL="4763" indent="-4763">
              <a:lnSpc>
                <a:spcPct val="80000"/>
              </a:lnSpc>
              <a:buNone/>
            </a:pPr>
            <a:r>
              <a:rPr lang="fr-FR" altLang="fr-FR" sz="2400" dirty="0">
                <a:solidFill>
                  <a:schemeClr val="accent2"/>
                </a:solidFill>
              </a:rPr>
              <a:t>Dans les heures qui suivent Mme Lefebvre se plaint de douleurs abdominales et de saignement. </a:t>
            </a:r>
          </a:p>
          <a:p>
            <a:pPr marL="4763" indent="-4763">
              <a:lnSpc>
                <a:spcPct val="80000"/>
              </a:lnSpc>
              <a:buNone/>
            </a:pPr>
            <a:r>
              <a:rPr lang="fr-FR" altLang="fr-FR" sz="2400" dirty="0">
                <a:solidFill>
                  <a:schemeClr val="accent2"/>
                </a:solidFill>
              </a:rPr>
              <a:t>Mme Lefebvre perd son fœtus.</a:t>
            </a:r>
          </a:p>
          <a:p>
            <a:pPr marL="4763" indent="-4763">
              <a:lnSpc>
                <a:spcPct val="80000"/>
              </a:lnSpc>
              <a:buFontTx/>
              <a:buChar char="-"/>
            </a:pPr>
            <a:endParaRPr lang="fr-FR" altLang="fr-FR" sz="1400" i="1" dirty="0">
              <a:solidFill>
                <a:schemeClr val="accent2"/>
              </a:solidFill>
            </a:endParaRPr>
          </a:p>
          <a:p>
            <a:pPr marL="0" indent="0">
              <a:buSzPct val="150000"/>
              <a:buNone/>
            </a:pPr>
            <a:r>
              <a:rPr lang="fr-FR" altLang="fr-FR" sz="2400" b="1" dirty="0">
                <a:solidFill>
                  <a:schemeClr val="accent3">
                    <a:lumMod val="50000"/>
                  </a:schemeClr>
                </a:solidFill>
              </a:rPr>
              <a:t>Quelles sont les barrières de sécurité à mettre en place ? </a:t>
            </a:r>
          </a:p>
        </p:txBody>
      </p:sp>
      <p:sp>
        <p:nvSpPr>
          <p:cNvPr id="23557" name="AutoShape 7" descr="Z"/>
          <p:cNvSpPr>
            <a:spLocks noChangeAspect="1" noChangeArrowheads="1"/>
          </p:cNvSpPr>
          <p:nvPr/>
        </p:nvSpPr>
        <p:spPr bwMode="auto">
          <a:xfrm>
            <a:off x="204788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3558" name="AutoShape 9" descr="Z"/>
          <p:cNvSpPr>
            <a:spLocks noChangeAspect="1" noChangeArrowheads="1"/>
          </p:cNvSpPr>
          <p:nvPr/>
        </p:nvSpPr>
        <p:spPr bwMode="auto">
          <a:xfrm>
            <a:off x="204788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3559" name="AutoShape 11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3560" name="AutoShape 13" descr="Z"/>
          <p:cNvSpPr>
            <a:spLocks noChangeAspect="1" noChangeArrowheads="1"/>
          </p:cNvSpPr>
          <p:nvPr/>
        </p:nvSpPr>
        <p:spPr bwMode="auto">
          <a:xfrm>
            <a:off x="204788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" name="AutoShape 2" descr="data:image/jpeg;base64,/9j/4AAQSkZJRgABAQAAAQABAAD/2wCEAAkGBxAQERQUEBQVFBQUFRkVFhYVFhcVFRoWGBccGhUXFRoaKCggGBomHhUWITEhMSkrLi4uFx8zODMsNygtLisBCgoKDg0OGxAQGywmICQsLC0sLCwrLi0sLCw0Kyw0LC8sNCwwLCwsLy0sLCwsLCwsLCwsLCwsLCwsLCwsLCwsLP/AABEIAIwAiAMBEQACEQEDEQH/xAAbAAEAAgMBAQAAAAAAAAAAAAAABAUDBgcCAf/EADwQAAEDAQYDBAcGBQUAAAAAAAEAAhEDBAUSITFRBkFxE2GBkSIyM2KhwdGCkrHC4fAVFkJzshQjUlNy/8QAGgEBAAMBAQEAAAAAAAAAAAAAAAECAwQGBf/EADQRAAIBAgQDBAgGAwAAAAAAAAABAgMRBBIhMQVBUTJhcYETIjORscHR4RQVcqHw8SNCUv/aAAwDAQACEQMRAD8A7igCAIAgCAiWi86FMw+o0Ecpz8gsZ4mlDtSRF0eqF4UahhlRrjsCJ8lMK9OfZkn5i6JK1JCAIAgCAIAgCAIAgCAIAgCA1Xi+9XNcKNMxlLyDnno3u38Qvi8UxcoNUoeL+hnOVtDUl8EyPqbag23he+HOmnUMkaE6xsvv8OxkpLJN3sawlc2kFfZNAgCAIAgCAIAgCAIAgCAIDQuLqRbaXE6OAIPhBHw+K8xxSLVdt7NIwmtSmXzigQFxcNFwfMET+5X0cFBqV+ppE3uloF6aOxse1ICAIAgCAIAgCAIAgCAICi4uoNNAuOrSI6yvm8TpxdByfIpNaGjLzJgAVKtdXJN4uGzNIxa816TB0ov1jaKL5fTLhAEB5c8DUgdTChtLcGClb6LnYG1GOdsHAnLXRZxr05Syxkm/Ei5JWpIQBAEAQGjWjiO0sqvAcCGvcAC0aBxA715ufE68KkkmrJtarvMc7TMtLjCsPWYx3TE36q8eMVV2op+Da+pPpDL/ADk//qb98/RW/Opf8fv9h6XuKy+L8qWkAEBrRnhGcnclceKx88QsrVl7yrncq1xFAgJVivKtR9m4ju1HkV0UcVVo9hllJosRxVavc+7+q6vzbEd3u+5b0jMb+JrUf6wOjR81V8UxD5r3EZ2Rqt8Wh2tV3gYHwWMsbXlvJkZmQ6j3O9Yk9ST+K55SlLtNvxIuydcVQtqyP+J/ELpwMstW66fNEx3OhWcy0L1UHeJ0GRXAQBAEBykvLsyZJzJ3J1K8OpN6vc5mEICEhCAgCAIAgCAIAgJ9y+0+z+Zq6sJ7Ty+aLROhWb1QvV0+yjdGVXJCAIAgOUN0C8LHZHMfVYgIAgPrWk6AnoJUpN7IBzCNQR1EI4tbok+KCAgCAIAgLC4/aH/z+Zq6sH7Ty+aLROhWf1QvVw7KOhGRXAQBAYLdULaVRzdWscR1AJCzqycacmuSZDOXheKWxzH1SAgCAvOEiRUqw4NPZO9I6DvPcNV9PhjtOdnb1Xr07zSG5OvVzn2V+Kqy0EPb6TA0YB3xvp4roxLlLDSvNTd1qrae4mWxDbdFAVG0HOf2rmziEYA4iQI1Omqw/CUVNUZN5mt+V+hGVbHindtBtKm+qX4n1HUyGkRk4tnMdyrDDUY04yqXu5OOnjYjKralfetkFGs+mDIaRBOsEAj8VyYmkqVWVNcvpciSs7ERYFQgJ9ye1+z+Zq6sH7Ty+aLROhUDDROy9XDsm6IFXiGyNJBqCQYMNcR5gQuaXEMPF2ciM6J9ntDKgljg4bgyumFSM1eLuixlVwR7waTSqACSWOAHeWmFnWTdOSXR/Ah7HMAvFJ3RzFhZLuLvWmTyG3fsuulhs25ZRJ38AJGjvMLp/AN8mWyFbbrvfSzOkxP1XJWw8qWr2KtWPV1Xh2DnHAHhzS0gmBB1U4bEegk3lvdWsE7Ei13yHU3U6dFlIOjFg1MZgaBaVMbmpunCCinvb+kS5aWR9bfjsnGmw1mtwtq5yBETh0Jg6qVjndScVnSspfbYZiM+8nGnTYR7N5finMkmc9tVk8S3TjBrsu9+utyL6GO8rWa1V1QjCXRlMxAA+Szr1XWqOo1a/wBLEN3dyMsiAgMlnrFjg5uoV6dRwlmRKdizt3ENWrT7OA0cyCZI26LtrcRqVKeS1vMs53VioXzyhMum8HUHhwOR9YbhdOFxEqE7rbmWi7HQ7JXD2gherp1FNXRumZitCTXrZcTcZcxoBPPPnrA0C+TVwKzuUVuUcSwu+7QzM5lddDDKGrJUSxwhdVkWIV62FtWk9satMHY8j4GFz4mgqlNx7iGrnPrFYqlaeybiIGIiQMvHVeUo0ala+RX5nOk2e7RdtamWhzDL8mwQ6TsCJzV54arBpSjvtzv7iXFoy1Lnrtw4mQHODZxNIk8jBy8VeWCrRazR3dt19RlZLr3KadZzMLqjRTxNIexpyDcTjPIEnLVbzwTp1XBptWurNLpd+97EuOpBs9116jMbGEtMxmATGuEEyVzU8LWqRzxjdeRCi2LNddeo3ExktnDMtGexk5JTwtapHNGOm26Ci2SrDcdR5qh4wmm3SW5uj0Rrp36LajgZzc1JWcV3b8v7JUWVTmwYPLJcTVtGVPiggIAgN24XrEsaDsF6Phs3kSfQ3gbAvqlwgCAIDzU0PQqHsDReFwCK8nCOwdLtstfBeY4ak41E3b1d+hjHmZRUoMZQovqB4FQve5hOFoMwA7Xb4rRSowp06MpJ63bWyXiNNEZrdXots72MdRntWuDaZJlsjMk+s7fZaVqlFUZRi49pOye6v+76ktqx7/1NIWmrU7SmW1aJAh2YIawYXbHI5KVVpLEzqZ1aUevdFWfeLq9xZrxYadAtfQY6kzC7tWl1QEDWnETPXmlLEwdOm1KCcVZ5ldr9O24T0RAr2trrJGIYjaC8tGRiDnHISuadaMsLlur572+dit/VJ9a10n16w7RgFSgGNcT6OLYldU61KVep6ytKFk76X8S11dmvWWz4nkawDpzzAy818qlTUp2fIokWbrjJbLQRtJkLt/A3V0icpTPYWkg5EGCF86ScW0+RU9UaRcYHjsOqmEHN2QSN24doQJjLkvSYGFtTaJer6RcwutVMPDC5oeRIaSJjoqOpBSyNq/QXMyuAgKviO3ijQdBhzgWt3k6kdBmuLH11Sovq9F/O4rJ2RoVntL6YcGGMbS12QMtOozXl4VZwTUXurPwME7GJUICAIAgCAICfcg/3fs/maurB+08vmi0ToNBgwjLkvVQSym5U3rcbKpmBPkfMLixGCjUd7FXEwWa4iMjkNgsoYF8yMpfWegGCAvp04KCsi6RlVyTmNstBfVe8OJl5c12YMT6JG2ULxlapnquafO6fwOdvU2e6uKGYYryHD+oAkHy0K+zhuKwy2q6Pw39xpGa5me08W2dvqB7zHIYR0OLP4Fa1OL0F2bvyt8SXURql53jUtD8VQ6CABoB3fVfDxGIniJZp+XQylK5EWBUIAgCAIAgCAnXMYq+HzB+S6sI/8nl80WidDsx9EL1dPso3RlVyQgCAIDldSmWOLTq0lpjSQY+S8RKORuPTT3HMzyoICAIAgJFks2M9wjxW1KlnJSLqz3HiHq+cr6EMDdbF1Ez/AMu+6Pitfy7uJyFXedzOpNxAGBqNhv8AvdcWJwbpRzIq4lUuEoEBKux0VW+I+C3wztUXmWjudEsRlg6L1lF3gjdEhakhAEAQHMLw9tU/uP8A8ivF1vaz/U/izne5gWZUIAgCAvuGWBxg8nadQPovqcOipb9TSBuzGgDJejSSRselIIt40mupPDojCZnosq0Yyg0+hD2OZBeLWxzH1SDLZHQ9vULSi7TRK3Oi3U6WBeswzvA6I7ExdBIQBAEBzi/bOWV6nokNLyQSDBnMwfNeRxtNwrT00uc8lqQFylQgCAICXddpdTqtLeZAI0kErowtSUKisWi7M6JZK2NoK9ZSnmjc3RnWhJrfGVvLGNpNy7ScR90HQdfwXyOLV3GCpr/bfwM6jsjTV54xCA+tMGdlKdmmSdDuR3oL1eEfqm8SyXYWCAIAgIdtsIqLnq0FUIauVda4AZyBncCfPVcc8AmVyEKpw57o8JC5pcO7iuQjVOHjsR0P1WMuH9xGQxfwE+95j6LP8A+/+eRGUlWO5CDkI7zmVvSwTT0RZRNpsVDA0BfbowyRsaJEhaklTxFdotDBmQWmQdesjmuHH4b08Lc0VlG6NTdcjhzP3f1XwngpLn+33MsobczuZP3Y+MlFgnfX4DKZ6dxnYnqfotY4HuGU2i56DmCCvtYWm4LU1iizXYWCAIAgCAIAgPkJYDCFFkAApsD6gCAFAeOybsq5UB2TdkyIH0MGymyB6UgIAgCA/9k="/>
          <p:cNvSpPr>
            <a:spLocks noChangeAspect="1" noChangeArrowheads="1"/>
          </p:cNvSpPr>
          <p:nvPr/>
        </p:nvSpPr>
        <p:spPr bwMode="auto">
          <a:xfrm>
            <a:off x="1095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1475656" y="118237"/>
            <a:ext cx="4536504" cy="104177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54000" tIns="54000" rIns="54000" bIns="54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4000" b="1" dirty="0">
                <a:solidFill>
                  <a:srgbClr val="0D6766"/>
                </a:solidFill>
                <a:latin typeface="+mn-lt"/>
                <a:ea typeface="+mn-ea"/>
              </a:rPr>
              <a:t>Exemple réel sur le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439" y="2881486"/>
            <a:ext cx="2018233" cy="133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Résultat de recherche d'images pour &quot;le bon patient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0"/>
            <a:ext cx="1296144" cy="133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3261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22</a:t>
            </a:fld>
            <a:endParaRPr lang="fr-BE"/>
          </a:p>
        </p:txBody>
      </p:sp>
      <p:sp>
        <p:nvSpPr>
          <p:cNvPr id="9" name="Rectangle à coins arrondis 8"/>
          <p:cNvSpPr/>
          <p:nvPr/>
        </p:nvSpPr>
        <p:spPr>
          <a:xfrm>
            <a:off x="1547664" y="15148"/>
            <a:ext cx="5184576" cy="129614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/>
              <a:t>Sécuriser</a:t>
            </a:r>
            <a:r>
              <a:rPr lang="fr-FR" sz="4400" dirty="0"/>
              <a:t> ADMINISTRATION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4339" y="1412776"/>
            <a:ext cx="437364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Préciser les mesures mise en place dans votre établissement pour vérifier </a:t>
            </a:r>
          </a:p>
          <a:p>
            <a:pPr algn="ctr">
              <a:spcAft>
                <a:spcPts val="600"/>
              </a:spcAft>
            </a:pPr>
            <a:r>
              <a:rPr lang="fr-FR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le </a:t>
            </a:r>
            <a:r>
              <a:rPr lang="fr-F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BON patient</a:t>
            </a:r>
            <a:endParaRPr lang="fr-FR" sz="2000" i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33" y="6253138"/>
            <a:ext cx="3358497" cy="483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9" y="2636912"/>
            <a:ext cx="9041699" cy="3272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690" y="1394713"/>
            <a:ext cx="4063609" cy="1800200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" name="Picture 4" descr="Résultat de recherche d'images pour &quot;le bon patient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-6331"/>
            <a:ext cx="1296144" cy="1334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6698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4787" y="1556792"/>
            <a:ext cx="8712673" cy="4941168"/>
          </a:xfrm>
        </p:spPr>
        <p:txBody>
          <a:bodyPr>
            <a:normAutofit fontScale="92500"/>
          </a:bodyPr>
          <a:lstStyle/>
          <a:p>
            <a:pPr>
              <a:buClr>
                <a:srgbClr val="0D6766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altLang="fr-FR" sz="2600" dirty="0">
                <a:solidFill>
                  <a:schemeClr val="accent2"/>
                </a:solidFill>
              </a:rPr>
              <a:t>La PUI commande des ampoules de NaCl 1g/10ml au fournisseur</a:t>
            </a:r>
          </a:p>
          <a:p>
            <a:pPr>
              <a:buClr>
                <a:srgbClr val="0D6766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altLang="fr-FR" sz="2600" dirty="0">
                <a:solidFill>
                  <a:schemeClr val="accent2"/>
                </a:solidFill>
              </a:rPr>
              <a:t>Le fournisseur livre du </a:t>
            </a:r>
            <a:r>
              <a:rPr lang="fr-FR" altLang="fr-FR" sz="2600" dirty="0" err="1">
                <a:solidFill>
                  <a:schemeClr val="accent2"/>
                </a:solidFill>
              </a:rPr>
              <a:t>KCl</a:t>
            </a:r>
            <a:r>
              <a:rPr lang="fr-FR" altLang="fr-FR" sz="2600" dirty="0">
                <a:solidFill>
                  <a:schemeClr val="accent2"/>
                </a:solidFill>
              </a:rPr>
              <a:t> 1g/10ml </a:t>
            </a:r>
          </a:p>
          <a:p>
            <a:pPr>
              <a:buClr>
                <a:srgbClr val="0D6766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altLang="fr-FR" sz="2600" dirty="0">
                <a:solidFill>
                  <a:schemeClr val="accent2"/>
                </a:solidFill>
              </a:rPr>
              <a:t>Le préparateur range la livraison attendue à son endroit habituel</a:t>
            </a:r>
          </a:p>
          <a:p>
            <a:pPr>
              <a:buClr>
                <a:srgbClr val="0D6766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altLang="fr-FR" sz="2600" dirty="0">
                <a:solidFill>
                  <a:schemeClr val="accent2"/>
                </a:solidFill>
              </a:rPr>
              <a:t>Le service de pédiatrie commande du NaCl 1g/10ml</a:t>
            </a:r>
          </a:p>
          <a:p>
            <a:pPr>
              <a:buClr>
                <a:srgbClr val="0D6766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altLang="fr-FR" sz="2600" dirty="0">
                <a:solidFill>
                  <a:schemeClr val="accent2"/>
                </a:solidFill>
              </a:rPr>
              <a:t>La pharmacie délivre le </a:t>
            </a:r>
            <a:r>
              <a:rPr lang="fr-FR" altLang="fr-FR" sz="2600" dirty="0" err="1">
                <a:solidFill>
                  <a:schemeClr val="accent2"/>
                </a:solidFill>
              </a:rPr>
              <a:t>KCl</a:t>
            </a:r>
            <a:r>
              <a:rPr lang="fr-FR" altLang="fr-FR" sz="2600" dirty="0">
                <a:solidFill>
                  <a:schemeClr val="accent2"/>
                </a:solidFill>
              </a:rPr>
              <a:t> 1g/10ml rangé à la place du NaCl </a:t>
            </a:r>
          </a:p>
          <a:p>
            <a:pPr>
              <a:buClr>
                <a:srgbClr val="0D6766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altLang="fr-FR" sz="2600" dirty="0">
                <a:solidFill>
                  <a:schemeClr val="accent2"/>
                </a:solidFill>
              </a:rPr>
              <a:t>L’IDE au vu du bon de commande range les ampoules dans l’emplacement habituel.</a:t>
            </a:r>
          </a:p>
          <a:p>
            <a:pPr>
              <a:buClr>
                <a:srgbClr val="0D6766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altLang="fr-FR" sz="2600" dirty="0">
                <a:solidFill>
                  <a:schemeClr val="accent2"/>
                </a:solidFill>
              </a:rPr>
              <a:t>Prescription de NaCl 1g/10ml</a:t>
            </a:r>
          </a:p>
          <a:p>
            <a:pPr>
              <a:buClr>
                <a:srgbClr val="0D6766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altLang="fr-FR" sz="2600" dirty="0">
                <a:solidFill>
                  <a:schemeClr val="accent2"/>
                </a:solidFill>
              </a:rPr>
              <a:t>Administration de </a:t>
            </a:r>
            <a:r>
              <a:rPr lang="fr-FR" altLang="fr-FR" sz="2600" dirty="0" err="1">
                <a:solidFill>
                  <a:schemeClr val="accent2"/>
                </a:solidFill>
              </a:rPr>
              <a:t>KCl</a:t>
            </a:r>
            <a:r>
              <a:rPr lang="fr-FR" altLang="fr-FR" sz="2600" dirty="0">
                <a:solidFill>
                  <a:schemeClr val="accent2"/>
                </a:solidFill>
              </a:rPr>
              <a:t> 1g/10ml</a:t>
            </a:r>
          </a:p>
          <a:p>
            <a:pPr>
              <a:buClr>
                <a:srgbClr val="0D6766"/>
              </a:buClr>
              <a:buSzPct val="100000"/>
              <a:buFont typeface="Arial" panose="020B0604020202020204" pitchFamily="34" charset="0"/>
              <a:buChar char="•"/>
            </a:pPr>
            <a:r>
              <a:rPr lang="fr-FR" altLang="fr-FR" sz="2600" dirty="0">
                <a:solidFill>
                  <a:schemeClr val="accent2"/>
                </a:solidFill>
              </a:rPr>
              <a:t>Séjour en réanimation puis décès</a:t>
            </a:r>
            <a:endParaRPr lang="fr-FR" altLang="fr-FR" sz="2400" b="1" dirty="0">
              <a:solidFill>
                <a:schemeClr val="accent3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fr-FR" altLang="fr-FR" sz="2400" b="1" dirty="0">
                <a:solidFill>
                  <a:schemeClr val="accent3">
                    <a:lumMod val="50000"/>
                  </a:schemeClr>
                </a:solidFill>
              </a:rPr>
              <a:t>Quelles sont les barrières de sécurité à mettre en place ?</a:t>
            </a:r>
            <a:endParaRPr lang="fr-FR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3557" name="AutoShape 7" descr="Z"/>
          <p:cNvSpPr>
            <a:spLocks noChangeAspect="1" noChangeArrowheads="1"/>
          </p:cNvSpPr>
          <p:nvPr/>
        </p:nvSpPr>
        <p:spPr bwMode="auto">
          <a:xfrm>
            <a:off x="204788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3558" name="AutoShape 9" descr="Z"/>
          <p:cNvSpPr>
            <a:spLocks noChangeAspect="1" noChangeArrowheads="1"/>
          </p:cNvSpPr>
          <p:nvPr/>
        </p:nvSpPr>
        <p:spPr bwMode="auto">
          <a:xfrm>
            <a:off x="204788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3559" name="AutoShape 11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3560" name="AutoShape 13" descr="Z"/>
          <p:cNvSpPr>
            <a:spLocks noChangeAspect="1" noChangeArrowheads="1"/>
          </p:cNvSpPr>
          <p:nvPr/>
        </p:nvSpPr>
        <p:spPr bwMode="auto">
          <a:xfrm>
            <a:off x="204788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" name="AutoShape 2" descr="data:image/jpeg;base64,/9j/4AAQSkZJRgABAQAAAQABAAD/2wCEAAkGBxAQERQUEBQVFBQUFRkVFhYVFhcVFRoWGBccGhUXFRoaKCggGBomHhUWITEhMSkrLi4uFx8zODMsNygtLisBCgoKDg0OGxAQGywmICQsLC0sLCwrLi0sLCw0Kyw0LC8sNCwwLCwsLy0sLCwsLCwsLCwsLCwsLCwsLCwsLCwsLP/AABEIAIwAiAMBEQACEQEDEQH/xAAbAAEAAgMBAQAAAAAAAAAAAAAABAUDBgcCAf/EADwQAAEDAQYDBAcGBQUAAAAAAAEAAhEDBAUSITFRBkFxE2GBkSIyM2KhwdGCkrHC4fAVFkJzshQjUlNy/8QAGgEBAAMBAQEAAAAAAAAAAAAAAAECAwQGBf/EADQRAAIBAgQDBAgGAwAAAAAAAAABAgMRBBIhMQVBUTJhcYETIjORscHR4RQVcqHw8SNCUv/aAAwDAQACEQMRAD8A7igCAIAgCAiWi86FMw+o0Ecpz8gsZ4mlDtSRF0eqF4UahhlRrjsCJ8lMK9OfZkn5i6JK1JCAIAgCAIAgCAIAgCAIAgCA1Xi+9XNcKNMxlLyDnno3u38Qvi8UxcoNUoeL+hnOVtDUl8EyPqbag23he+HOmnUMkaE6xsvv8OxkpLJN3sawlc2kFfZNAgCAIAgCAIAgCAIAgCAIDQuLqRbaXE6OAIPhBHw+K8xxSLVdt7NIwmtSmXzigQFxcNFwfMET+5X0cFBqV+ppE3uloF6aOxse1ICAIAgCAIAgCAIAgCAICi4uoNNAuOrSI6yvm8TpxdByfIpNaGjLzJgAVKtdXJN4uGzNIxa816TB0ov1jaKL5fTLhAEB5c8DUgdTChtLcGClb6LnYG1GOdsHAnLXRZxr05Syxkm/Ei5JWpIQBAEAQGjWjiO0sqvAcCGvcAC0aBxA715ufE68KkkmrJtarvMc7TMtLjCsPWYx3TE36q8eMVV2op+Da+pPpDL/ADk//qb98/RW/Opf8fv9h6XuKy+L8qWkAEBrRnhGcnclceKx88QsrVl7yrncq1xFAgJVivKtR9m4ju1HkV0UcVVo9hllJosRxVavc+7+q6vzbEd3u+5b0jMb+JrUf6wOjR81V8UxD5r3EZ2Rqt8Wh2tV3gYHwWMsbXlvJkZmQ6j3O9Yk9ST+K55SlLtNvxIuydcVQtqyP+J/ELpwMstW66fNEx3OhWcy0L1UHeJ0GRXAQBAEBykvLsyZJzJ3J1K8OpN6vc5mEICEhCAgCAIAgCAIAgJ9y+0+z+Zq6sJ7Ty+aLROhWb1QvV0+yjdGVXJCAIAgOUN0C8LHZHMfVYgIAgPrWk6AnoJUpN7IBzCNQR1EI4tbok+KCAgCAIAgLC4/aH/z+Zq6sH7Ty+aLROhWf1QvVw7KOhGRXAQBAYLdULaVRzdWscR1AJCzqycacmuSZDOXheKWxzH1SAgCAvOEiRUqw4NPZO9I6DvPcNV9PhjtOdnb1Xr07zSG5OvVzn2V+Kqy0EPb6TA0YB3xvp4roxLlLDSvNTd1qrae4mWxDbdFAVG0HOf2rmziEYA4iQI1Omqw/CUVNUZN5mt+V+hGVbHindtBtKm+qX4n1HUyGkRk4tnMdyrDDUY04yqXu5OOnjYjKralfetkFGs+mDIaRBOsEAj8VyYmkqVWVNcvpciSs7ERYFQgJ9ye1+z+Zq6sH7Ty+aLROhUDDROy9XDsm6IFXiGyNJBqCQYMNcR5gQuaXEMPF2ciM6J9ntDKgljg4bgyumFSM1eLuixlVwR7waTSqACSWOAHeWmFnWTdOSXR/Ah7HMAvFJ3RzFhZLuLvWmTyG3fsuulhs25ZRJ38AJGjvMLp/AN8mWyFbbrvfSzOkxP1XJWw8qWr2KtWPV1Xh2DnHAHhzS0gmBB1U4bEegk3lvdWsE7Ei13yHU3U6dFlIOjFg1MZgaBaVMbmpunCCinvb+kS5aWR9bfjsnGmw1mtwtq5yBETh0Jg6qVjndScVnSspfbYZiM+8nGnTYR7N5finMkmc9tVk8S3TjBrsu9+utyL6GO8rWa1V1QjCXRlMxAA+Szr1XWqOo1a/wBLEN3dyMsiAgMlnrFjg5uoV6dRwlmRKdizt3ENWrT7OA0cyCZI26LtrcRqVKeS1vMs53VioXzyhMum8HUHhwOR9YbhdOFxEqE7rbmWi7HQ7JXD2gherp1FNXRumZitCTXrZcTcZcxoBPPPnrA0C+TVwKzuUVuUcSwu+7QzM5lddDDKGrJUSxwhdVkWIV62FtWk9satMHY8j4GFz4mgqlNx7iGrnPrFYqlaeybiIGIiQMvHVeUo0ala+RX5nOk2e7RdtamWhzDL8mwQ6TsCJzV54arBpSjvtzv7iXFoy1Lnrtw4mQHODZxNIk8jBy8VeWCrRazR3dt19RlZLr3KadZzMLqjRTxNIexpyDcTjPIEnLVbzwTp1XBptWurNLpd+97EuOpBs9116jMbGEtMxmATGuEEyVzU8LWqRzxjdeRCi2LNddeo3ExktnDMtGexk5JTwtapHNGOm26Ci2SrDcdR5qh4wmm3SW5uj0Rrp36LajgZzc1JWcV3b8v7JUWVTmwYPLJcTVtGVPiggIAgN24XrEsaDsF6Phs3kSfQ3gbAvqlwgCAIDzU0PQqHsDReFwCK8nCOwdLtstfBeY4ak41E3b1d+hjHmZRUoMZQovqB4FQve5hOFoMwA7Xb4rRSowp06MpJ63bWyXiNNEZrdXots72MdRntWuDaZJlsjMk+s7fZaVqlFUZRi49pOye6v+76ktqx7/1NIWmrU7SmW1aJAh2YIawYXbHI5KVVpLEzqZ1aUevdFWfeLq9xZrxYadAtfQY6kzC7tWl1QEDWnETPXmlLEwdOm1KCcVZ5ldr9O24T0RAr2trrJGIYjaC8tGRiDnHISuadaMsLlur572+dit/VJ9a10n16w7RgFSgGNcT6OLYldU61KVep6ytKFk76X8S11dmvWWz4nkawDpzzAy818qlTUp2fIokWbrjJbLQRtJkLt/A3V0icpTPYWkg5EGCF86ScW0+RU9UaRcYHjsOqmEHN2QSN24doQJjLkvSYGFtTaJer6RcwutVMPDC5oeRIaSJjoqOpBSyNq/QXMyuAgKviO3ijQdBhzgWt3k6kdBmuLH11Sovq9F/O4rJ2RoVntL6YcGGMbS12QMtOozXl4VZwTUXurPwME7GJUICAIAgCAICfcg/3fs/maurB+08vmi0ToNBgwjLkvVQSym5U3rcbKpmBPkfMLixGCjUd7FXEwWa4iMjkNgsoYF8yMpfWegGCAvp04KCsi6RlVyTmNstBfVe8OJl5c12YMT6JG2ULxlapnquafO6fwOdvU2e6uKGYYryHD+oAkHy0K+zhuKwy2q6Pw39xpGa5me08W2dvqB7zHIYR0OLP4Fa1OL0F2bvyt8SXURql53jUtD8VQ6CABoB3fVfDxGIniJZp+XQylK5EWBUIAgCAIAgCAnXMYq+HzB+S6sI/8nl80WidDsx9EL1dPso3RlVyQgCAIDldSmWOLTq0lpjSQY+S8RKORuPTT3HMzyoICAIAgJFks2M9wjxW1KlnJSLqz3HiHq+cr6EMDdbF1Ez/AMu+6Pitfy7uJyFXedzOpNxAGBqNhv8AvdcWJwbpRzIq4lUuEoEBKux0VW+I+C3wztUXmWjudEsRlg6L1lF3gjdEhakhAEAQHMLw9tU/uP8A8ivF1vaz/U/izne5gWZUIAgCAvuGWBxg8nadQPovqcOipb9TSBuzGgDJejSSRselIIt40mupPDojCZnosq0Yyg0+hD2OZBeLWxzH1SDLZHQ9vULSi7TRK3Oi3U6WBeswzvA6I7ExdBIQBAEBzi/bOWV6nokNLyQSDBnMwfNeRxtNwrT00uc8lqQFylQgCAICXddpdTqtLeZAI0kErowtSUKisWi7M6JZK2NoK9ZSnmjc3RnWhJrfGVvLGNpNy7ScR90HQdfwXyOLV3GCpr/bfwM6jsjTV54xCA+tMGdlKdmmSdDuR3oL1eEfqm8SyXYWCAIAgIdtsIqLnq0FUIauVda4AZyBncCfPVcc8AmVyEKpw57o8JC5pcO7iuQjVOHjsR0P1WMuH9xGQxfwE+95j6LP8A+/+eRGUlWO5CDkI7zmVvSwTT0RZRNpsVDA0BfbowyRsaJEhaklTxFdotDBmQWmQdesjmuHH4b08Lc0VlG6NTdcjhzP3f1XwngpLn+33MsobczuZP3Y+MlFgnfX4DKZ6dxnYnqfotY4HuGU2i56DmCCvtYWm4LU1iizXYWCAIAgCAIAgPkJYDCFFkAApsD6gCAFAeOybsq5UB2TdkyIH0MGymyB6UgIAgCA/9k="/>
          <p:cNvSpPr>
            <a:spLocks noChangeAspect="1" noChangeArrowheads="1"/>
          </p:cNvSpPr>
          <p:nvPr/>
        </p:nvSpPr>
        <p:spPr bwMode="auto">
          <a:xfrm>
            <a:off x="1095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0" name="Picture 2" descr="Résultat de recherche d'images pour &quot;ampoule KCl NaCl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205724"/>
            <a:ext cx="2736304" cy="1644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1484040" y="150771"/>
            <a:ext cx="4456112" cy="104177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54000" tIns="54000" rIns="54000" bIns="54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4000" b="1" dirty="0">
                <a:solidFill>
                  <a:srgbClr val="0D6766"/>
                </a:solidFill>
                <a:latin typeface="+mn-lt"/>
                <a:ea typeface="+mn-ea"/>
              </a:rPr>
              <a:t>Exemple réel sur le</a:t>
            </a:r>
            <a:endParaRPr lang="fr-FR" altLang="fr-FR" sz="2800" b="1" dirty="0">
              <a:solidFill>
                <a:srgbClr val="333399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309" y="3514"/>
            <a:ext cx="1308003" cy="1336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09016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24</a:t>
            </a:fld>
            <a:endParaRPr lang="fr-BE"/>
          </a:p>
        </p:txBody>
      </p:sp>
      <p:sp>
        <p:nvSpPr>
          <p:cNvPr id="9" name="Rectangle à coins arrondis 8"/>
          <p:cNvSpPr/>
          <p:nvPr/>
        </p:nvSpPr>
        <p:spPr>
          <a:xfrm>
            <a:off x="1547664" y="15148"/>
            <a:ext cx="5184576" cy="129614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/>
              <a:t>Sécuriser</a:t>
            </a:r>
            <a:r>
              <a:rPr lang="fr-FR" sz="4400" dirty="0"/>
              <a:t> ADMINISTRATION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33" y="6336117"/>
            <a:ext cx="2782433" cy="400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957" y="15148"/>
            <a:ext cx="1308003" cy="1336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915" y="1527053"/>
            <a:ext cx="3143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e 1"/>
          <p:cNvGrpSpPr/>
          <p:nvPr/>
        </p:nvGrpSpPr>
        <p:grpSpPr>
          <a:xfrm>
            <a:off x="54339" y="1412776"/>
            <a:ext cx="9037905" cy="4936607"/>
            <a:chOff x="54339" y="1412776"/>
            <a:chExt cx="9037905" cy="4936607"/>
          </a:xfrm>
        </p:grpSpPr>
        <p:pic>
          <p:nvPicPr>
            <p:cNvPr id="3078" name="Picture 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641" y="2667444"/>
              <a:ext cx="8208913" cy="36819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8076" y="1457576"/>
              <a:ext cx="6084168" cy="1523483"/>
            </a:xfrm>
            <a:prstGeom prst="rect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0" name="ZoneTexte 9"/>
            <p:cNvSpPr txBox="1"/>
            <p:nvPr/>
          </p:nvSpPr>
          <p:spPr>
            <a:xfrm>
              <a:off x="54339" y="1412776"/>
              <a:ext cx="3005493" cy="1400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fr-FR" sz="2000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Préciser les mesures mise en place dans votre établissement pour vérifier </a:t>
              </a:r>
            </a:p>
            <a:p>
              <a:pPr algn="ctr">
                <a:spcAft>
                  <a:spcPts val="600"/>
                </a:spcAft>
              </a:pPr>
              <a:r>
                <a:rPr lang="fr-FR" sz="2000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le </a:t>
              </a:r>
              <a:r>
                <a:rPr lang="fr-FR" sz="2000" b="1" i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BON médicament</a:t>
              </a:r>
              <a:endParaRPr lang="fr-FR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92727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AutoShape 7" descr="Z"/>
          <p:cNvSpPr>
            <a:spLocks noChangeAspect="1" noChangeArrowheads="1"/>
          </p:cNvSpPr>
          <p:nvPr/>
        </p:nvSpPr>
        <p:spPr bwMode="auto">
          <a:xfrm>
            <a:off x="204788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3558" name="AutoShape 9" descr="Z"/>
          <p:cNvSpPr>
            <a:spLocks noChangeAspect="1" noChangeArrowheads="1"/>
          </p:cNvSpPr>
          <p:nvPr/>
        </p:nvSpPr>
        <p:spPr bwMode="auto">
          <a:xfrm>
            <a:off x="204788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3559" name="AutoShape 11" descr="Z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3560" name="AutoShape 13" descr="Z"/>
          <p:cNvSpPr>
            <a:spLocks noChangeAspect="1" noChangeArrowheads="1"/>
          </p:cNvSpPr>
          <p:nvPr/>
        </p:nvSpPr>
        <p:spPr bwMode="auto">
          <a:xfrm>
            <a:off x="204788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" name="AutoShape 2" descr="data:image/jpeg;base64,/9j/4AAQSkZJRgABAQAAAQABAAD/2wCEAAkGBxAQERQUEBQVFBQUFRkVFhYVFhcVFRoWGBccGhUXFRoaKCggGBomHhUWITEhMSkrLi4uFx8zODMsNygtLisBCgoKDg0OGxAQGywmICQsLC0sLCwrLi0sLCw0Kyw0LC8sNCwwLCwsLy0sLCwsLCwsLCwsLCwsLCwsLCwsLCwsLP/AABEIAIwAiAMBEQACEQEDEQH/xAAbAAEAAgMBAQAAAAAAAAAAAAAABAUDBgcCAf/EADwQAAEDAQYDBAcGBQUAAAAAAAEAAhEDBAUSITFRBkFxE2GBkSIyM2KhwdGCkrHC4fAVFkJzshQjUlNy/8QAGgEBAAMBAQEAAAAAAAAAAAAAAAECAwQGBf/EADQRAAIBAgQDBAgGAwAAAAAAAAABAgMRBBIhMQVBUTJhcYETIjORscHR4RQVcqHw8SNCUv/aAAwDAQACEQMRAD8A7igCAIAgCAiWi86FMw+o0Ecpz8gsZ4mlDtSRF0eqF4UahhlRrjsCJ8lMK9OfZkn5i6JK1JCAIAgCAIAgCAIAgCAIAgCA1Xi+9XNcKNMxlLyDnno3u38Qvi8UxcoNUoeL+hnOVtDUl8EyPqbag23he+HOmnUMkaE6xsvv8OxkpLJN3sawlc2kFfZNAgCAIAgCAIAgCAIAgCAIDQuLqRbaXE6OAIPhBHw+K8xxSLVdt7NIwmtSmXzigQFxcNFwfMET+5X0cFBqV+ppE3uloF6aOxse1ICAIAgCAIAgCAIAgCAICi4uoNNAuOrSI6yvm8TpxdByfIpNaGjLzJgAVKtdXJN4uGzNIxa816TB0ov1jaKL5fTLhAEB5c8DUgdTChtLcGClb6LnYG1GOdsHAnLXRZxr05Syxkm/Ei5JWpIQBAEAQGjWjiO0sqvAcCGvcAC0aBxA715ufE68KkkmrJtarvMc7TMtLjCsPWYx3TE36q8eMVV2op+Da+pPpDL/ADk//qb98/RW/Opf8fv9h6XuKy+L8qWkAEBrRnhGcnclceKx88QsrVl7yrncq1xFAgJVivKtR9m4ju1HkV0UcVVo9hllJosRxVavc+7+q6vzbEd3u+5b0jMb+JrUf6wOjR81V8UxD5r3EZ2Rqt8Wh2tV3gYHwWMsbXlvJkZmQ6j3O9Yk9ST+K55SlLtNvxIuydcVQtqyP+J/ELpwMstW66fNEx3OhWcy0L1UHeJ0GRXAQBAEBykvLsyZJzJ3J1K8OpN6vc5mEICEhCAgCAIAgCAIAgJ9y+0+z+Zq6sJ7Ty+aLROhWb1QvV0+yjdGVXJCAIAgOUN0C8LHZHMfVYgIAgPrWk6AnoJUpN7IBzCNQR1EI4tbok+KCAgCAIAgLC4/aH/z+Zq6sH7Ty+aLROhWf1QvVw7KOhGRXAQBAYLdULaVRzdWscR1AJCzqycacmuSZDOXheKWxzH1SAgCAvOEiRUqw4NPZO9I6DvPcNV9PhjtOdnb1Xr07zSG5OvVzn2V+Kqy0EPb6TA0YB3xvp4roxLlLDSvNTd1qrae4mWxDbdFAVG0HOf2rmziEYA4iQI1Omqw/CUVNUZN5mt+V+hGVbHindtBtKm+qX4n1HUyGkRk4tnMdyrDDUY04yqXu5OOnjYjKralfetkFGs+mDIaRBOsEAj8VyYmkqVWVNcvpciSs7ERYFQgJ9ye1+z+Zq6sH7Ty+aLROhUDDROy9XDsm6IFXiGyNJBqCQYMNcR5gQuaXEMPF2ciM6J9ntDKgljg4bgyumFSM1eLuixlVwR7waTSqACSWOAHeWmFnWTdOSXR/Ah7HMAvFJ3RzFhZLuLvWmTyG3fsuulhs25ZRJ38AJGjvMLp/AN8mWyFbbrvfSzOkxP1XJWw8qWr2KtWPV1Xh2DnHAHhzS0gmBB1U4bEegk3lvdWsE7Ei13yHU3U6dFlIOjFg1MZgaBaVMbmpunCCinvb+kS5aWR9bfjsnGmw1mtwtq5yBETh0Jg6qVjndScVnSspfbYZiM+8nGnTYR7N5finMkmc9tVk8S3TjBrsu9+utyL6GO8rWa1V1QjCXRlMxAA+Szr1XWqOo1a/wBLEN3dyMsiAgMlnrFjg5uoV6dRwlmRKdizt3ENWrT7OA0cyCZI26LtrcRqVKeS1vMs53VioXzyhMum8HUHhwOR9YbhdOFxEqE7rbmWi7HQ7JXD2gherp1FNXRumZitCTXrZcTcZcxoBPPPnrA0C+TVwKzuUVuUcSwu+7QzM5lddDDKGrJUSxwhdVkWIV62FtWk9satMHY8j4GFz4mgqlNx7iGrnPrFYqlaeybiIGIiQMvHVeUo0ala+RX5nOk2e7RdtamWhzDL8mwQ6TsCJzV54arBpSjvtzv7iXFoy1Lnrtw4mQHODZxNIk8jBy8VeWCrRazR3dt19RlZLr3KadZzMLqjRTxNIexpyDcTjPIEnLVbzwTp1XBptWurNLpd+97EuOpBs9116jMbGEtMxmATGuEEyVzU8LWqRzxjdeRCi2LNddeo3ExktnDMtGexk5JTwtapHNGOm26Ci2SrDcdR5qh4wmm3SW5uj0Rrp36LajgZzc1JWcV3b8v7JUWVTmwYPLJcTVtGVPiggIAgN24XrEsaDsF6Phs3kSfQ3gbAvqlwgCAIDzU0PQqHsDReFwCK8nCOwdLtstfBeY4ak41E3b1d+hjHmZRUoMZQovqB4FQve5hOFoMwA7Xb4rRSowp06MpJ63bWyXiNNEZrdXots72MdRntWuDaZJlsjMk+s7fZaVqlFUZRi49pOye6v+76ktqx7/1NIWmrU7SmW1aJAh2YIawYXbHI5KVVpLEzqZ1aUevdFWfeLq9xZrxYadAtfQY6kzC7tWl1QEDWnETPXmlLEwdOm1KCcVZ5ldr9O24T0RAr2trrJGIYjaC8tGRiDnHISuadaMsLlur572+dit/VJ9a10n16w7RgFSgGNcT6OLYldU61KVep6ytKFk76X8S11dmvWWz4nkawDpzzAy818qlTUp2fIokWbrjJbLQRtJkLt/A3V0icpTPYWkg5EGCF86ScW0+RU9UaRcYHjsOqmEHN2QSN24doQJjLkvSYGFtTaJer6RcwutVMPDC5oeRIaSJjoqOpBSyNq/QXMyuAgKviO3ijQdBhzgWt3k6kdBmuLH11Sovq9F/O4rJ2RoVntL6YcGGMbS12QMtOozXl4VZwTUXurPwME7GJUICAIAgCAICfcg/3fs/maurB+08vmi0ToNBgwjLkvVQSym5U3rcbKpmBPkfMLixGCjUd7FXEwWa4iMjkNgsoYF8yMpfWegGCAvp04KCsi6RlVyTmNstBfVe8OJl5c12YMT6JG2ULxlapnquafO6fwOdvU2e6uKGYYryHD+oAkHy0K+zhuKwy2q6Pw39xpGa5me08W2dvqB7zHIYR0OLP4Fa1OL0F2bvyt8SXURql53jUtD8VQ6CABoB3fVfDxGIniJZp+XQylK5EWBUIAgCAIAgCAnXMYq+HzB+S6sI/8nl80WidDsx9EL1dPso3RlVyQgCAIDldSmWOLTq0lpjSQY+S8RKORuPTT3HMzyoICAIAgJFks2M9wjxW1KlnJSLqz3HiHq+cr6EMDdbF1Ez/AMu+6Pitfy7uJyFXedzOpNxAGBqNhv8AvdcWJwbpRzIq4lUuEoEBKux0VW+I+C3wztUXmWjudEsRlg6L1lF3gjdEhakhAEAQHMLw9tU/uP8A8ivF1vaz/U/izne5gWZUIAgCAvuGWBxg8nadQPovqcOipb9TSBuzGgDJejSSRselIIt40mupPDojCZnosq0Yyg0+hD2OZBeLWxzH1SDLZHQ9vULSi7TRK3Oi3U6WBeswzvA6I7ExdBIQBAEBzi/bOWV6nokNLyQSDBnMwfNeRxtNwrT00uc8lqQFylQgCAICXddpdTqtLeZAI0kErowtSUKisWi7M6JZK2NoK9ZSnmjc3RnWhJrfGVvLGNpNy7ScR90HQdfwXyOLV3GCpr/bfwM6jsjTV54xCA+tMGdlKdmmSdDuR3oL1eEfqm8SyXYWCAIAgIdtsIqLnq0FUIauVda4AZyBncCfPVcc8AmVyEKpw57o8JC5pcO7iuQjVOHjsR0P1WMuH9xGQxfwE+95j6LP8A+/+eRGUlWO5CDkI7zmVvSwTT0RZRNpsVDA0BfbowyRsaJEhaklTxFdotDBmQWmQdesjmuHH4b08Lc0VlG6NTdcjhzP3f1XwngpLn+33MsobczuZP3Y+MlFgnfX4DKZ6dxnYnqfotY4HuGU2i56DmCCvtYWm4LU1iizXYWCAIAgCAIAgPkJYDCFFkAApsD6gCAFAeOybsq5UB2TdkyIH0MGymyB6UgIAgCA/9k="/>
          <p:cNvSpPr>
            <a:spLocks noChangeAspect="1" noChangeArrowheads="1"/>
          </p:cNvSpPr>
          <p:nvPr/>
        </p:nvSpPr>
        <p:spPr bwMode="auto">
          <a:xfrm>
            <a:off x="1095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1478040" y="142145"/>
            <a:ext cx="4456112" cy="104177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54000" tIns="54000" rIns="54000" bIns="54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4000" b="1" dirty="0">
                <a:solidFill>
                  <a:srgbClr val="0D6766"/>
                </a:solidFill>
                <a:latin typeface="+mn-lt"/>
                <a:ea typeface="+mn-ea"/>
              </a:rPr>
              <a:t>Exemple réel sur la</a:t>
            </a:r>
            <a:endParaRPr lang="fr-FR" altLang="fr-FR" sz="2800" b="1" dirty="0">
              <a:solidFill>
                <a:srgbClr val="333399"/>
              </a:solidFill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215421" y="-5718"/>
            <a:ext cx="8810442" cy="6747086"/>
            <a:chOff x="215421" y="-5718"/>
            <a:chExt cx="8810442" cy="6747086"/>
          </a:xfrm>
        </p:grpSpPr>
        <p:grpSp>
          <p:nvGrpSpPr>
            <p:cNvPr id="13" name="Groupe 12"/>
            <p:cNvGrpSpPr/>
            <p:nvPr/>
          </p:nvGrpSpPr>
          <p:grpSpPr>
            <a:xfrm>
              <a:off x="215421" y="1319502"/>
              <a:ext cx="8810442" cy="5421866"/>
              <a:chOff x="386216" y="755179"/>
              <a:chExt cx="7722716" cy="6087103"/>
            </a:xfrm>
          </p:grpSpPr>
          <p:grpSp>
            <p:nvGrpSpPr>
              <p:cNvPr id="14" name="Groupe 13"/>
              <p:cNvGrpSpPr/>
              <p:nvPr/>
            </p:nvGrpSpPr>
            <p:grpSpPr>
              <a:xfrm>
                <a:off x="386216" y="755179"/>
                <a:ext cx="7722716" cy="6087103"/>
                <a:chOff x="386216" y="755179"/>
                <a:chExt cx="7722716" cy="6087103"/>
              </a:xfrm>
            </p:grpSpPr>
            <p:grpSp>
              <p:nvGrpSpPr>
                <p:cNvPr id="16" name="Groupe 15"/>
                <p:cNvGrpSpPr/>
                <p:nvPr/>
              </p:nvGrpSpPr>
              <p:grpSpPr>
                <a:xfrm>
                  <a:off x="386216" y="755179"/>
                  <a:ext cx="7722716" cy="6087103"/>
                  <a:chOff x="386216" y="755179"/>
                  <a:chExt cx="7722716" cy="6087103"/>
                </a:xfrm>
              </p:grpSpPr>
              <p:pic>
                <p:nvPicPr>
                  <p:cNvPr id="18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86216" y="764704"/>
                    <a:ext cx="7722716" cy="607757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</a:extLst>
                </p:spPr>
              </p:pic>
              <p:sp>
                <p:nvSpPr>
                  <p:cNvPr id="19" name="Rectangle 18"/>
                  <p:cNvSpPr/>
                  <p:nvPr/>
                </p:nvSpPr>
                <p:spPr bwMode="auto">
                  <a:xfrm>
                    <a:off x="482402" y="755179"/>
                    <a:ext cx="432048" cy="216024"/>
                  </a:xfrm>
                  <a:prstGeom prst="rect">
                    <a:avLst/>
                  </a:prstGeom>
                  <a:solidFill>
                    <a:schemeClr val="bg1"/>
                  </a:solidFill>
                  <a:ln w="38100">
                    <a:noFill/>
                  </a:ln>
                  <a:effectLst/>
                  <a:ex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>
                    <a:defPPr>
                      <a:defRPr lang="fr-FR"/>
                    </a:defPPr>
                    <a:lvl1pPr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900" kern="1200">
                        <a:solidFill>
                          <a:srgbClr val="467AB9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1pPr>
                    <a:lvl2pPr marL="4572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900" kern="1200">
                        <a:solidFill>
                          <a:srgbClr val="467AB9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2pPr>
                    <a:lvl3pPr marL="9144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900" kern="1200">
                        <a:solidFill>
                          <a:srgbClr val="467AB9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3pPr>
                    <a:lvl4pPr marL="13716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900" kern="1200">
                        <a:solidFill>
                          <a:srgbClr val="467AB9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4pPr>
                    <a:lvl5pPr marL="1828800" algn="l" rtl="0" fontAlgn="base">
                      <a:spcBef>
                        <a:spcPct val="0"/>
                      </a:spcBef>
                      <a:spcAft>
                        <a:spcPct val="0"/>
                      </a:spcAft>
                      <a:defRPr sz="900" kern="1200">
                        <a:solidFill>
                          <a:srgbClr val="467AB9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900" kern="1200">
                        <a:solidFill>
                          <a:srgbClr val="467AB9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900" kern="1200">
                        <a:solidFill>
                          <a:srgbClr val="467AB9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900" kern="1200">
                        <a:solidFill>
                          <a:srgbClr val="467AB9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900" kern="1200">
                        <a:solidFill>
                          <a:srgbClr val="467AB9"/>
                        </a:solidFill>
                        <a:latin typeface="Arial" pitchFamily="34" charset="0"/>
                        <a:ea typeface="+mn-ea"/>
                        <a:cs typeface="+mn-cs"/>
                      </a:defRPr>
                    </a:lvl9pPr>
                  </a:lstStyle>
                  <a:p>
                    <a:pPr marL="0" marR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fr-FR" sz="900" b="0" i="0" u="none" strike="noStrike" cap="none" normalizeH="0" baseline="0">
                      <a:ln>
                        <a:noFill/>
                      </a:ln>
                      <a:solidFill>
                        <a:srgbClr val="467AB9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sp>
              <p:nvSpPr>
                <p:cNvPr id="17" name="Ellipse 16"/>
                <p:cNvSpPr/>
                <p:nvPr/>
              </p:nvSpPr>
              <p:spPr bwMode="auto">
                <a:xfrm>
                  <a:off x="444302" y="2905894"/>
                  <a:ext cx="1387202" cy="720080"/>
                </a:xfrm>
                <a:prstGeom prst="ellipse">
                  <a:avLst/>
                </a:prstGeom>
                <a:noFill/>
                <a:ln w="38100">
                  <a:noFill/>
                </a:ln>
                <a:effectLst/>
                <a:ex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>
                  <a:defPPr>
                    <a:defRPr lang="fr-FR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900" kern="1200">
                      <a:solidFill>
                        <a:srgbClr val="467AB9"/>
                      </a:solidFill>
                      <a:latin typeface="Arial" pitchFamily="34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900" kern="1200">
                      <a:solidFill>
                        <a:srgbClr val="467AB9"/>
                      </a:solidFill>
                      <a:latin typeface="Arial" pitchFamily="34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900" kern="1200">
                      <a:solidFill>
                        <a:srgbClr val="467AB9"/>
                      </a:solidFill>
                      <a:latin typeface="Arial" pitchFamily="34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900" kern="1200">
                      <a:solidFill>
                        <a:srgbClr val="467AB9"/>
                      </a:solidFill>
                      <a:latin typeface="Arial" pitchFamily="34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900" kern="1200">
                      <a:solidFill>
                        <a:srgbClr val="467AB9"/>
                      </a:solidFill>
                      <a:latin typeface="Arial" pitchFamily="34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900" kern="1200">
                      <a:solidFill>
                        <a:srgbClr val="467AB9"/>
                      </a:solidFill>
                      <a:latin typeface="Arial" pitchFamily="34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900" kern="1200">
                      <a:solidFill>
                        <a:srgbClr val="467AB9"/>
                      </a:solidFill>
                      <a:latin typeface="Arial" pitchFamily="34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900" kern="1200">
                      <a:solidFill>
                        <a:srgbClr val="467AB9"/>
                      </a:solidFill>
                      <a:latin typeface="Arial" pitchFamily="34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900" kern="1200">
                      <a:solidFill>
                        <a:srgbClr val="467AB9"/>
                      </a:solidFill>
                      <a:latin typeface="Arial" pitchFamily="34" charset="0"/>
                      <a:ea typeface="+mn-ea"/>
                      <a:cs typeface="+mn-cs"/>
                    </a:defRPr>
                  </a:lvl9pPr>
                </a:lstStyle>
                <a:p>
                  <a:pPr marL="0" marR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900" b="0" i="0" u="none" strike="noStrike" cap="none" normalizeH="0" baseline="0">
                    <a:ln>
                      <a:noFill/>
                    </a:ln>
                    <a:solidFill>
                      <a:srgbClr val="467AB9"/>
                    </a:solidFill>
                    <a:effectLst/>
                    <a:latin typeface="Arial" charset="0"/>
                  </a:endParaRPr>
                </a:p>
              </p:txBody>
            </p:sp>
          </p:grpSp>
          <p:sp>
            <p:nvSpPr>
              <p:cNvPr id="15" name="Ellipse 14"/>
              <p:cNvSpPr/>
              <p:nvPr/>
            </p:nvSpPr>
            <p:spPr bwMode="auto">
              <a:xfrm>
                <a:off x="396677" y="2780928"/>
                <a:ext cx="1463402" cy="936104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>
                <a:defPPr>
                  <a:defRPr lang="fr-FR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900" kern="1200">
                    <a:solidFill>
                      <a:srgbClr val="467AB9"/>
                    </a:solidFill>
                    <a:latin typeface="Arial" pitchFamily="34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900" kern="1200">
                    <a:solidFill>
                      <a:srgbClr val="467AB9"/>
                    </a:solidFill>
                    <a:latin typeface="Arial" pitchFamily="34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900" kern="1200">
                    <a:solidFill>
                      <a:srgbClr val="467AB9"/>
                    </a:solidFill>
                    <a:latin typeface="Arial" pitchFamily="34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900" kern="1200">
                    <a:solidFill>
                      <a:srgbClr val="467AB9"/>
                    </a:solidFill>
                    <a:latin typeface="Arial" pitchFamily="34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900" kern="1200">
                    <a:solidFill>
                      <a:srgbClr val="467AB9"/>
                    </a:solidFill>
                    <a:latin typeface="Arial" pitchFamily="34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900" kern="1200">
                    <a:solidFill>
                      <a:srgbClr val="467AB9"/>
                    </a:solidFill>
                    <a:latin typeface="Arial" pitchFamily="34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900" kern="1200">
                    <a:solidFill>
                      <a:srgbClr val="467AB9"/>
                    </a:solidFill>
                    <a:latin typeface="Arial" pitchFamily="34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900" kern="1200">
                    <a:solidFill>
                      <a:srgbClr val="467AB9"/>
                    </a:solidFill>
                    <a:latin typeface="Arial" pitchFamily="34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900" kern="1200">
                    <a:solidFill>
                      <a:srgbClr val="467AB9"/>
                    </a:solidFill>
                    <a:latin typeface="Arial" pitchFamily="34" charset="0"/>
                    <a:ea typeface="+mn-ea"/>
                    <a:cs typeface="+mn-cs"/>
                  </a:defRPr>
                </a:lvl9pPr>
              </a:lstStyle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900" b="0" i="0" u="none" strike="noStrike" cap="none" normalizeH="0" baseline="0">
                  <a:ln>
                    <a:noFill/>
                  </a:ln>
                  <a:solidFill>
                    <a:srgbClr val="467AB9"/>
                  </a:solidFill>
                  <a:effectLst/>
                  <a:latin typeface="Arial" charset="0"/>
                </a:endParaRPr>
              </a:p>
            </p:txBody>
          </p:sp>
        </p:grp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84168" y="-5718"/>
              <a:ext cx="1875284" cy="1344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144676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26</a:t>
            </a:fld>
            <a:endParaRPr lang="fr-BE"/>
          </a:p>
        </p:txBody>
      </p:sp>
      <p:sp>
        <p:nvSpPr>
          <p:cNvPr id="9" name="Rectangle à coins arrondis 8"/>
          <p:cNvSpPr/>
          <p:nvPr/>
        </p:nvSpPr>
        <p:spPr>
          <a:xfrm>
            <a:off x="1547664" y="15148"/>
            <a:ext cx="4968552" cy="129614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/>
              <a:t>Sécuriser</a:t>
            </a:r>
            <a:r>
              <a:rPr lang="fr-FR" sz="4400" dirty="0"/>
              <a:t> ADMINISTRATION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4339" y="1412776"/>
            <a:ext cx="42296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Préciser les mesures mise en place dans votre établissement pour vérifier la </a:t>
            </a:r>
            <a:r>
              <a:rPr lang="fr-F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BONNE dose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33" y="6237312"/>
            <a:ext cx="3468369" cy="49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0"/>
            <a:ext cx="20193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e 1"/>
          <p:cNvGrpSpPr/>
          <p:nvPr/>
        </p:nvGrpSpPr>
        <p:grpSpPr>
          <a:xfrm>
            <a:off x="92695" y="1459109"/>
            <a:ext cx="8911707" cy="4183296"/>
            <a:chOff x="39530" y="1405944"/>
            <a:chExt cx="8911707" cy="4183296"/>
          </a:xfrm>
        </p:grpSpPr>
        <p:pic>
          <p:nvPicPr>
            <p:cNvPr id="512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30" y="2996952"/>
              <a:ext cx="8779407" cy="2592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1542" y="1405944"/>
              <a:ext cx="4639695" cy="2253274"/>
            </a:xfrm>
            <a:prstGeom prst="rect">
              <a:avLst/>
            </a:pr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574732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27</a:t>
            </a:fld>
            <a:endParaRPr lang="fr-BE"/>
          </a:p>
        </p:txBody>
      </p:sp>
      <p:sp>
        <p:nvSpPr>
          <p:cNvPr id="9" name="Rectangle à coins arrondis 8"/>
          <p:cNvSpPr/>
          <p:nvPr/>
        </p:nvSpPr>
        <p:spPr>
          <a:xfrm>
            <a:off x="1475656" y="0"/>
            <a:ext cx="5184576" cy="129614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/>
              <a:t>Sécuriser</a:t>
            </a:r>
            <a:r>
              <a:rPr lang="fr-FR" sz="4400" dirty="0"/>
              <a:t> ADMINISTRATION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259142" y="1639815"/>
            <a:ext cx="539297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Préciser les mesures mise en place pour vérifier la </a:t>
            </a:r>
          </a:p>
          <a:p>
            <a:pPr algn="ctr">
              <a:spcAft>
                <a:spcPts val="600"/>
              </a:spcAft>
            </a:pPr>
            <a:r>
              <a:rPr lang="fr-F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BONNE concentration, dilution, dose</a:t>
            </a:r>
            <a:endParaRPr lang="fr-FR" sz="2000" i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0"/>
            <a:ext cx="1803276" cy="1292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" y="2701651"/>
            <a:ext cx="9143535" cy="2599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33" y="6237312"/>
            <a:ext cx="3468369" cy="499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35170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28</a:t>
            </a:fld>
            <a:endParaRPr lang="fr-BE"/>
          </a:p>
        </p:txBody>
      </p:sp>
      <p:sp>
        <p:nvSpPr>
          <p:cNvPr id="9" name="Rectangle à coins arrondis 8"/>
          <p:cNvSpPr/>
          <p:nvPr/>
        </p:nvSpPr>
        <p:spPr>
          <a:xfrm>
            <a:off x="1547664" y="15148"/>
            <a:ext cx="4968552" cy="129614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/>
              <a:t>Sécuriser</a:t>
            </a:r>
            <a:r>
              <a:rPr lang="fr-FR" sz="4400" dirty="0"/>
              <a:t> ADMINISTRATION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4339" y="1412776"/>
            <a:ext cx="3653565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Préciser les mesures mise en place dans votre établissement </a:t>
            </a:r>
          </a:p>
          <a:p>
            <a:pPr algn="ctr">
              <a:spcAft>
                <a:spcPts val="600"/>
              </a:spcAft>
            </a:pPr>
            <a:r>
              <a:rPr lang="fr-FR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pour vérifier la </a:t>
            </a:r>
            <a:r>
              <a:rPr lang="fr-F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BONNE voie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33" y="6222021"/>
            <a:ext cx="3574521" cy="514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503" y="-2858"/>
            <a:ext cx="1173231" cy="1312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9" y="2924944"/>
            <a:ext cx="9118681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492310"/>
            <a:ext cx="5364912" cy="1504642"/>
          </a:xfrm>
          <a:prstGeom prst="rect">
            <a:avLst/>
          </a:prstGeom>
          <a:noFill/>
          <a:ln w="381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6978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29</a:t>
            </a:fld>
            <a:endParaRPr lang="fr-BE"/>
          </a:p>
        </p:txBody>
      </p:sp>
      <p:sp>
        <p:nvSpPr>
          <p:cNvPr id="9" name="Rectangle à coins arrondis 8"/>
          <p:cNvSpPr/>
          <p:nvPr/>
        </p:nvSpPr>
        <p:spPr>
          <a:xfrm>
            <a:off x="1547664" y="15148"/>
            <a:ext cx="4968552" cy="129614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/>
              <a:t>Sécuriser</a:t>
            </a:r>
            <a:r>
              <a:rPr lang="fr-FR" sz="4400" dirty="0"/>
              <a:t> ADMINISTRATION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4339" y="1412776"/>
            <a:ext cx="28614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Préciser les mesures mise en place dans votre établissement pour vérifier le </a:t>
            </a:r>
            <a:r>
              <a:rPr lang="fr-FR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BON moment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33" y="6190904"/>
            <a:ext cx="3790545" cy="546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5148"/>
            <a:ext cx="1728192" cy="1359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33" y="3058326"/>
            <a:ext cx="9127032" cy="1954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12776"/>
            <a:ext cx="6056614" cy="1731908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0282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39" y="188913"/>
            <a:ext cx="7200801" cy="935831"/>
          </a:xfrm>
          <a:ln w="19050">
            <a:noFill/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fr-FR" altLang="fr-FR" sz="4000" dirty="0"/>
              <a:t>Prise en charge médicamenteuse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0768"/>
            <a:ext cx="9144000" cy="1152128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fr-FR" altLang="fr-FR" sz="24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L’utilisation </a:t>
            </a:r>
            <a:r>
              <a:rPr lang="fr-FR" altLang="fr-FR" sz="2400" b="1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sécurisée, appropriée et efficiente </a:t>
            </a:r>
            <a:r>
              <a:rPr lang="fr-FR" altLang="fr-FR" sz="2400" dirty="0">
                <a:solidFill>
                  <a:schemeClr val="accent3">
                    <a:lumMod val="50000"/>
                  </a:schemeClr>
                </a:solidFill>
                <a:cs typeface="Times New Roman" pitchFamily="18" charset="0"/>
              </a:rPr>
              <a:t>du médicament chez le patient, est inscrite dans la politique de l’établissement. Elle est sous la responsabilité de la CME.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207" y="2351880"/>
            <a:ext cx="6277936" cy="4275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51520" y="2708920"/>
            <a:ext cx="2448272" cy="3563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47675" indent="-447675" algn="l" defTabSz="914400" rtl="0" eaLnBrk="1" latinLnBrk="0" hangingPunct="1">
              <a:spcBef>
                <a:spcPct val="20000"/>
              </a:spcBef>
              <a:buSzPct val="80000"/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285750" algn="l" defTabSz="914400" rtl="0" eaLnBrk="1" latinLnBrk="0" hangingPunct="1">
              <a:spcBef>
                <a:spcPct val="20000"/>
              </a:spcBef>
              <a:buSzPct val="60000"/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38275" indent="-228600" algn="l" defTabSz="914400" rtl="0" eaLnBrk="1" latinLnBrk="0" hangingPunct="1">
              <a:spcBef>
                <a:spcPct val="20000"/>
              </a:spcBef>
              <a:buClr>
                <a:srgbClr val="C8DD65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71675" indent="-228600" algn="l" defTabSz="914400" rtl="0" eaLnBrk="1" latinLnBrk="0" hangingPunct="1">
              <a:spcBef>
                <a:spcPct val="20000"/>
              </a:spcBef>
              <a:buClr>
                <a:srgbClr val="F8BD2A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67025" indent="-228600" algn="l" defTabSz="914400" rtl="0" eaLnBrk="1" latinLnBrk="0" hangingPunct="1">
              <a:spcBef>
                <a:spcPct val="20000"/>
              </a:spcBef>
              <a:buClr>
                <a:srgbClr val="6E7C8B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buNone/>
            </a:pPr>
            <a:r>
              <a:rPr lang="fr-FR" altLang="fr-FR" sz="2400" dirty="0">
                <a:solidFill>
                  <a:srgbClr val="000000"/>
                </a:solidFill>
                <a:cs typeface="Times New Roman" pitchFamily="18" charset="0"/>
              </a:rPr>
              <a:t>Pour chaque étape, les </a:t>
            </a:r>
            <a:r>
              <a:rPr lang="fr-FR" altLang="fr-FR" sz="2400" b="1" dirty="0">
                <a:solidFill>
                  <a:srgbClr val="000000"/>
                </a:solidFill>
                <a:cs typeface="Times New Roman" pitchFamily="18" charset="0"/>
              </a:rPr>
              <a:t>responsabilités</a:t>
            </a:r>
            <a:r>
              <a:rPr lang="fr-FR" altLang="fr-FR" sz="2400" dirty="0">
                <a:solidFill>
                  <a:srgbClr val="000000"/>
                </a:solidFill>
                <a:cs typeface="Times New Roman" pitchFamily="18" charset="0"/>
              </a:rPr>
              <a:t> (ce que l’on doit faire), </a:t>
            </a:r>
            <a:r>
              <a:rPr lang="fr-FR" altLang="fr-FR" sz="2400" b="1" dirty="0">
                <a:solidFill>
                  <a:srgbClr val="000000"/>
                </a:solidFill>
                <a:cs typeface="Times New Roman" pitchFamily="18" charset="0"/>
              </a:rPr>
              <a:t>autorités</a:t>
            </a:r>
            <a:r>
              <a:rPr lang="fr-FR" altLang="fr-FR" sz="2400" dirty="0">
                <a:solidFill>
                  <a:srgbClr val="000000"/>
                </a:solidFill>
                <a:cs typeface="Times New Roman" pitchFamily="18" charset="0"/>
              </a:rPr>
              <a:t> (ce que l’on doit décider) et délégations des acteurs impliqués sont </a:t>
            </a:r>
            <a:r>
              <a:rPr lang="fr-FR" altLang="fr-FR" sz="2400" b="1" dirty="0">
                <a:solidFill>
                  <a:srgbClr val="000000"/>
                </a:solidFill>
                <a:cs typeface="Times New Roman" pitchFamily="18" charset="0"/>
              </a:rPr>
              <a:t>formalisées</a:t>
            </a:r>
            <a:r>
              <a:rPr lang="fr-FR" altLang="fr-FR" sz="2400" dirty="0">
                <a:solidFill>
                  <a:srgbClr val="000000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342280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30</a:t>
            </a:fld>
            <a:endParaRPr lang="fr-BE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3608" y="1357146"/>
            <a:ext cx="6984776" cy="5370442"/>
          </a:xfrm>
          <a:prstGeom prst="rect">
            <a:avLst/>
          </a:prstGeom>
          <a:noFill/>
        </p:spPr>
      </p:pic>
      <p:sp>
        <p:nvSpPr>
          <p:cNvPr id="13" name="Rectangle à coins arrondis 12"/>
          <p:cNvSpPr/>
          <p:nvPr/>
        </p:nvSpPr>
        <p:spPr>
          <a:xfrm>
            <a:off x="2051720" y="0"/>
            <a:ext cx="5184576" cy="129614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/>
              <a:t>Sécuriser</a:t>
            </a:r>
            <a:r>
              <a:rPr lang="fr-FR" sz="4400" dirty="0"/>
              <a:t> l’ADMINISTRATION</a:t>
            </a:r>
          </a:p>
        </p:txBody>
      </p:sp>
    </p:spTree>
    <p:extLst>
      <p:ext uri="{BB962C8B-B14F-4D97-AF65-F5344CB8AC3E}">
        <p14:creationId xmlns:p14="http://schemas.microsoft.com/office/powerpoint/2010/main" val="17865523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31</a:t>
            </a:fld>
            <a:endParaRPr lang="fr-BE"/>
          </a:p>
        </p:txBody>
      </p:sp>
      <p:sp>
        <p:nvSpPr>
          <p:cNvPr id="9" name="Rectangle à coins arrondis 8"/>
          <p:cNvSpPr/>
          <p:nvPr/>
        </p:nvSpPr>
        <p:spPr>
          <a:xfrm>
            <a:off x="1547664" y="15148"/>
            <a:ext cx="7272808" cy="1296144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/>
              <a:t>Limiter les interruptions de tâche limite le risque d’erreurs</a:t>
            </a:r>
            <a:endParaRPr lang="fr-FR" sz="4400" dirty="0"/>
          </a:p>
        </p:txBody>
      </p:sp>
      <p:sp>
        <p:nvSpPr>
          <p:cNvPr id="10" name="ZoneTexte 9"/>
          <p:cNvSpPr txBox="1"/>
          <p:nvPr/>
        </p:nvSpPr>
        <p:spPr>
          <a:xfrm>
            <a:off x="2879812" y="1628800"/>
            <a:ext cx="6084676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Sensibiliser aux </a:t>
            </a:r>
            <a:r>
              <a:rPr lang="fr-F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interruptions de tâche (IT) </a:t>
            </a:r>
          </a:p>
          <a:p>
            <a:pPr algn="ctr">
              <a:spcAft>
                <a:spcPts val="600"/>
              </a:spcAft>
            </a:pPr>
            <a:r>
              <a:rPr lang="fr-F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lors de l’administration des médicaments</a:t>
            </a:r>
            <a:endParaRPr lang="fr-FR" sz="2400" b="1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33" y="6190904"/>
            <a:ext cx="3790545" cy="546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Espace réservé du contenu 2"/>
          <p:cNvSpPr>
            <a:spLocks noGrp="1"/>
          </p:cNvSpPr>
          <p:nvPr>
            <p:ph idx="1"/>
          </p:nvPr>
        </p:nvSpPr>
        <p:spPr>
          <a:xfrm>
            <a:off x="179512" y="2780928"/>
            <a:ext cx="8702173" cy="2520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i="1" dirty="0"/>
              <a:t>« L’IT induit une rupture dans le déroulement de l’activité, une perturbation de la concentration de l’opérateur et une altération de la performance de l’acte » (HAS).</a:t>
            </a:r>
          </a:p>
          <a:p>
            <a:r>
              <a:rPr lang="fr-FR" sz="2000" dirty="0"/>
              <a:t>Les IT sont le plus souvent </a:t>
            </a:r>
            <a:r>
              <a:rPr lang="fr-FR" sz="2000" b="1" dirty="0"/>
              <a:t>induites par les membres de l’équipe</a:t>
            </a:r>
            <a:r>
              <a:rPr lang="fr-FR" sz="2000" dirty="0"/>
              <a:t> </a:t>
            </a:r>
          </a:p>
          <a:p>
            <a:r>
              <a:rPr lang="fr-FR" sz="2000" dirty="0"/>
              <a:t>Le taux moyen d’interruptions : </a:t>
            </a:r>
            <a:r>
              <a:rPr lang="fr-FR" sz="2000" b="1" dirty="0"/>
              <a:t>6,7/heure par infirmier  </a:t>
            </a:r>
          </a:p>
          <a:p>
            <a:r>
              <a:rPr lang="fr-FR" sz="2000" dirty="0"/>
              <a:t>Chaque IT est associée à une </a:t>
            </a:r>
            <a:r>
              <a:rPr lang="fr-FR" sz="2000" b="1" dirty="0"/>
              <a:t>augmentation du risque d’environ 13 % d’erreurs </a:t>
            </a:r>
            <a:r>
              <a:rPr lang="fr-FR" sz="2000" dirty="0"/>
              <a:t>(par ex. administrer le mauvais médicament, ne pas enregistrer l’administration d’un médicament dans dossier patient ...)</a:t>
            </a:r>
          </a:p>
          <a:p>
            <a:pPr marL="0" indent="0">
              <a:buNone/>
            </a:pPr>
            <a:endParaRPr lang="fr-FR" sz="2400" dirty="0"/>
          </a:p>
        </p:txBody>
      </p:sp>
      <p:grpSp>
        <p:nvGrpSpPr>
          <p:cNvPr id="5" name="Groupe 4"/>
          <p:cNvGrpSpPr/>
          <p:nvPr/>
        </p:nvGrpSpPr>
        <p:grpSpPr>
          <a:xfrm>
            <a:off x="179512" y="1450759"/>
            <a:ext cx="3083992" cy="1463137"/>
            <a:chOff x="179512" y="1450759"/>
            <a:chExt cx="3083992" cy="1463137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450759"/>
              <a:ext cx="3083992" cy="1463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ZoneTexte 3"/>
            <p:cNvSpPr txBox="1"/>
            <p:nvPr/>
          </p:nvSpPr>
          <p:spPr>
            <a:xfrm>
              <a:off x="870714" y="1628800"/>
              <a:ext cx="720080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fr-FR" sz="1200" b="1" dirty="0" err="1">
                  <a:latin typeface="Arial Narrow" panose="020B0606020202030204" pitchFamily="34" charset="0"/>
                </a:rPr>
                <a:t>onne</a:t>
              </a:r>
              <a:r>
                <a:rPr lang="fr-FR" sz="1200" b="1" dirty="0">
                  <a:latin typeface="Arial Narrow" panose="020B0606020202030204" pitchFamily="34" charset="0"/>
                </a:rPr>
                <a:t> raison</a:t>
              </a: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870714" y="1997661"/>
              <a:ext cx="961802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fr-FR" sz="1200" b="1" dirty="0">
                  <a:latin typeface="Arial Narrow" panose="020B0606020202030204" pitchFamily="34" charset="0"/>
                </a:rPr>
                <a:t>on interlocuteur</a:t>
              </a:r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939999" y="2452246"/>
              <a:ext cx="679673" cy="184666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 anchor="ctr" anchorCtr="0">
              <a:spAutoFit/>
            </a:bodyPr>
            <a:lstStyle/>
            <a:p>
              <a:r>
                <a:rPr lang="fr-FR" sz="1200" b="1" dirty="0">
                  <a:latin typeface="Arial Narrow" panose="020B0606020202030204" pitchFamily="34" charset="0"/>
                </a:rPr>
                <a:t>on moment</a:t>
              </a:r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971600" y="4842631"/>
            <a:ext cx="8162144" cy="1982497"/>
            <a:chOff x="971600" y="4842631"/>
            <a:chExt cx="8162144" cy="1982497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5162243"/>
              <a:ext cx="2448272" cy="1662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0272" y="4842631"/>
              <a:ext cx="2113472" cy="19824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8090" y="5961517"/>
              <a:ext cx="3206750" cy="798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ZoneTexte 6"/>
          <p:cNvSpPr txBox="1"/>
          <p:nvPr/>
        </p:nvSpPr>
        <p:spPr>
          <a:xfrm>
            <a:off x="3508500" y="5353623"/>
            <a:ext cx="33511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/>
              <a:t>Film tourné au CH de Chinon (HAS - 5’46) </a:t>
            </a:r>
          </a:p>
          <a:p>
            <a:r>
              <a:rPr lang="fr-FR" sz="900" i="1" dirty="0"/>
              <a:t>https://www.has-sante.fr/portail/upload/docs/video/mp4/2016-03/has-it_vdef.mp4</a:t>
            </a:r>
          </a:p>
        </p:txBody>
      </p:sp>
    </p:spTree>
    <p:extLst>
      <p:ext uri="{BB962C8B-B14F-4D97-AF65-F5344CB8AC3E}">
        <p14:creationId xmlns:p14="http://schemas.microsoft.com/office/powerpoint/2010/main" val="16407001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259632" y="116631"/>
            <a:ext cx="7632848" cy="1080121"/>
          </a:xfrm>
        </p:spPr>
        <p:txBody>
          <a:bodyPr/>
          <a:lstStyle/>
          <a:p>
            <a:r>
              <a:rPr lang="fr-FR" dirty="0"/>
              <a:t>Circuit du médicament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32</a:t>
            </a:fld>
            <a:endParaRPr lang="fr-BE"/>
          </a:p>
        </p:txBody>
      </p:sp>
      <p:sp>
        <p:nvSpPr>
          <p:cNvPr id="2" name="Rectangle à coins arrondis 1"/>
          <p:cNvSpPr/>
          <p:nvPr/>
        </p:nvSpPr>
        <p:spPr>
          <a:xfrm>
            <a:off x="1547664" y="2996952"/>
            <a:ext cx="5904656" cy="129614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/>
              <a:t>Phase de</a:t>
            </a:r>
            <a:r>
              <a:rPr lang="fr-FR" sz="4400" dirty="0"/>
              <a:t> </a:t>
            </a:r>
          </a:p>
          <a:p>
            <a:pPr algn="ctr"/>
            <a:r>
              <a:rPr lang="fr-FR" sz="4400" dirty="0"/>
              <a:t>SUIVI et </a:t>
            </a:r>
            <a:r>
              <a:rPr lang="fr-FR" sz="4400" cap="all" dirty="0"/>
              <a:t>Réévaluation</a:t>
            </a:r>
          </a:p>
        </p:txBody>
      </p:sp>
    </p:spTree>
    <p:extLst>
      <p:ext uri="{BB962C8B-B14F-4D97-AF65-F5344CB8AC3E}">
        <p14:creationId xmlns:p14="http://schemas.microsoft.com/office/powerpoint/2010/main" val="10734099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7504" y="1484784"/>
            <a:ext cx="8928992" cy="5256583"/>
          </a:xfrm>
        </p:spPr>
        <p:txBody>
          <a:bodyPr>
            <a:normAutofit fontScale="92500" lnSpcReduction="10000"/>
          </a:bodyPr>
          <a:lstStyle/>
          <a:p>
            <a:r>
              <a:rPr lang="fr-FR" b="1" dirty="0"/>
              <a:t>Placer le patient en position de pouvoir coopérer et d’être libre de poser des questions ou de signaler</a:t>
            </a:r>
          </a:p>
          <a:p>
            <a:pPr marL="714375" lvl="1"/>
            <a:r>
              <a:rPr lang="fr-FR" dirty="0"/>
              <a:t>Accueil, temps d’échange, patient reconnu et respecté</a:t>
            </a:r>
          </a:p>
          <a:p>
            <a:pPr marL="714375" lvl="1"/>
            <a:r>
              <a:rPr lang="fr-FR" dirty="0"/>
              <a:t>Ecoute active, </a:t>
            </a:r>
            <a:r>
              <a:rPr lang="fr-FR" b="1" dirty="0"/>
              <a:t>vérifier tout doute signalé par les patients</a:t>
            </a:r>
          </a:p>
          <a:p>
            <a:pPr marL="714375" lvl="1"/>
            <a:r>
              <a:rPr lang="fr-FR" dirty="0"/>
              <a:t>Veille attentive aux effets secondaires du traitement</a:t>
            </a:r>
          </a:p>
          <a:p>
            <a:pPr marL="428625" lvl="1" indent="0">
              <a:buNone/>
            </a:pPr>
            <a:endParaRPr lang="fr-FR" sz="1500" dirty="0"/>
          </a:p>
          <a:p>
            <a:r>
              <a:rPr lang="fr-FR" sz="2800" b="1" dirty="0"/>
              <a:t>Améliorer la clarté et l’observance des explications</a:t>
            </a:r>
          </a:p>
          <a:p>
            <a:pPr marL="714375" lvl="1"/>
            <a:r>
              <a:rPr lang="fr-FR" dirty="0"/>
              <a:t>Consignes claires et adaptées au patient concernant son traitement</a:t>
            </a:r>
          </a:p>
          <a:p>
            <a:pPr marL="704850" lvl="1" indent="0">
              <a:buNone/>
            </a:pPr>
            <a:endParaRPr lang="fr-FR" sz="1500" dirty="0"/>
          </a:p>
          <a:p>
            <a:r>
              <a:rPr lang="fr-FR" b="1" dirty="0"/>
              <a:t>Encourager les patients à être acteurs de leur traitement</a:t>
            </a:r>
          </a:p>
          <a:p>
            <a:pPr marL="714375" lvl="1"/>
            <a:r>
              <a:rPr lang="fr-FR" dirty="0"/>
              <a:t>Pour qu’ils osent signaler les choses qui leur paraissent inhabituelles</a:t>
            </a:r>
          </a:p>
          <a:p>
            <a:pPr marL="714375" lvl="1"/>
            <a:r>
              <a:rPr lang="fr-FR" dirty="0"/>
              <a:t>Leur proposer de lister par écrit les questions pour ne pas les oublier</a:t>
            </a:r>
          </a:p>
          <a:p>
            <a:pPr marL="714375" lvl="1"/>
            <a:r>
              <a:rPr lang="fr-FR" dirty="0"/>
              <a:t>Mettre en place un dispositif (boite à idées) pour communiquer des propositions d’amélioration et/ou signaler des dysfonctionnements</a:t>
            </a:r>
            <a:endParaRPr lang="fr-FR" sz="2800" dirty="0"/>
          </a:p>
          <a:p>
            <a:pPr lvl="2"/>
            <a:endParaRPr lang="fr-FR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1763688" y="-6118"/>
            <a:ext cx="5904656" cy="129614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/>
              <a:t>Phase de</a:t>
            </a:r>
            <a:r>
              <a:rPr lang="fr-FR" sz="4400" dirty="0"/>
              <a:t> </a:t>
            </a:r>
          </a:p>
          <a:p>
            <a:pPr algn="ctr"/>
            <a:r>
              <a:rPr lang="fr-FR" sz="4400" dirty="0"/>
              <a:t>SUIVI et </a:t>
            </a:r>
            <a:r>
              <a:rPr lang="fr-FR" sz="4400" cap="all" dirty="0"/>
              <a:t>Réévaluation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33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378462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5430" y="2132856"/>
            <a:ext cx="8784976" cy="4444575"/>
          </a:xfrm>
        </p:spPr>
        <p:txBody>
          <a:bodyPr>
            <a:normAutofit/>
          </a:bodyPr>
          <a:lstStyle/>
          <a:p>
            <a:r>
              <a:rPr lang="fr-FR" b="1" dirty="0"/>
              <a:t>Impliquer le patient </a:t>
            </a:r>
            <a:r>
              <a:rPr lang="fr-FR" sz="2000" b="1" dirty="0"/>
              <a:t>dans sa prise en charge médicamenteuse</a:t>
            </a:r>
          </a:p>
          <a:p>
            <a:pPr marL="714375" lvl="1"/>
            <a:r>
              <a:rPr lang="fr-FR" sz="2600" dirty="0"/>
              <a:t>Livret d’accueil </a:t>
            </a:r>
            <a:r>
              <a:rPr lang="fr-FR" sz="1800" dirty="0"/>
              <a:t>(précise t-il que la totalité des tt perso sont remis à l’entrée ?)</a:t>
            </a:r>
            <a:endParaRPr lang="fr-FR" sz="2000" dirty="0"/>
          </a:p>
          <a:p>
            <a:pPr marL="714375" lvl="1"/>
            <a:r>
              <a:rPr lang="fr-FR" sz="2800" dirty="0"/>
              <a:t>Où tracer l’information du médecin si problème de prise rencontré </a:t>
            </a:r>
            <a:r>
              <a:rPr lang="fr-FR" sz="1800" dirty="0"/>
              <a:t>(</a:t>
            </a:r>
            <a:r>
              <a:rPr lang="fr-FR" sz="1800" dirty="0" err="1"/>
              <a:t>pb</a:t>
            </a:r>
            <a:r>
              <a:rPr lang="fr-FR" sz="1800" dirty="0"/>
              <a:t> déglutition, oublis, inobservance ou interruption de traitement ...)</a:t>
            </a:r>
          </a:p>
          <a:p>
            <a:pPr marL="714375" lvl="1"/>
            <a:r>
              <a:rPr lang="fr-FR" sz="2600" dirty="0"/>
              <a:t>Prescription de sortie </a:t>
            </a:r>
            <a:r>
              <a:rPr lang="fr-FR" sz="2000" dirty="0"/>
              <a:t>(par qui est-elle expliquée au patient ?, avec un document reprenant les arrêts/ modifications du traitement habituel ?)</a:t>
            </a:r>
            <a:endParaRPr lang="fr-FR" sz="2400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1763688" y="12725"/>
            <a:ext cx="5904656" cy="1296144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/>
              <a:t>Phase de</a:t>
            </a:r>
            <a:r>
              <a:rPr lang="fr-FR" sz="4400" dirty="0"/>
              <a:t> </a:t>
            </a:r>
          </a:p>
          <a:p>
            <a:pPr algn="ctr"/>
            <a:r>
              <a:rPr lang="fr-FR" sz="4400" dirty="0"/>
              <a:t>SUIVI et </a:t>
            </a:r>
            <a:r>
              <a:rPr lang="fr-FR" sz="4400" cap="all" dirty="0"/>
              <a:t>Réévaluation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34</a:t>
            </a:fld>
            <a:endParaRPr lang="fr-BE"/>
          </a:p>
        </p:txBody>
      </p:sp>
      <p:sp>
        <p:nvSpPr>
          <p:cNvPr id="7" name="ZoneTexte 6"/>
          <p:cNvSpPr txBox="1"/>
          <p:nvPr/>
        </p:nvSpPr>
        <p:spPr>
          <a:xfrm>
            <a:off x="259142" y="1639815"/>
            <a:ext cx="87129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Préciser les mesures mise en place pour favoriser le suivi de la PECM, exemples :</a:t>
            </a:r>
          </a:p>
        </p:txBody>
      </p:sp>
    </p:spTree>
    <p:extLst>
      <p:ext uri="{BB962C8B-B14F-4D97-AF65-F5344CB8AC3E}">
        <p14:creationId xmlns:p14="http://schemas.microsoft.com/office/powerpoint/2010/main" val="22316675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>
          <a:xfrm>
            <a:off x="1763688" y="12725"/>
            <a:ext cx="5904656" cy="1296144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dirty="0"/>
              <a:t>Documents proposés par l’OMéDIT Centre-Val de Loire</a:t>
            </a:r>
            <a:endParaRPr lang="fr-FR" sz="4400" cap="all" dirty="0"/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9C88FE9C-9CF6-45CD-BDCC-EDAB259F8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9271" y="2074949"/>
            <a:ext cx="4467225" cy="455295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07120C8F-8B0F-40F6-942F-11C14286E1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519525"/>
            <a:ext cx="1872208" cy="1870410"/>
          </a:xfrm>
          <a:prstGeom prst="rect">
            <a:avLst/>
          </a:prstGeom>
        </p:spPr>
      </p:pic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35496" y="1495542"/>
            <a:ext cx="9001000" cy="4444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500" b="1" dirty="0"/>
              <a:t>Nos outils en libre accès sur le site </a:t>
            </a:r>
            <a:r>
              <a:rPr lang="fr-FR" sz="2500" dirty="0">
                <a:hlinkClick r:id="rId5"/>
              </a:rPr>
              <a:t>https://www.omedit-centre.fr/</a:t>
            </a:r>
            <a:r>
              <a:rPr lang="fr-FR" sz="2500" dirty="0"/>
              <a:t> </a:t>
            </a:r>
            <a:r>
              <a:rPr lang="fr-FR" sz="2500" b="1" dirty="0"/>
              <a:t>:</a:t>
            </a:r>
          </a:p>
          <a:p>
            <a:pPr marL="447675" lvl="1" indent="-266700"/>
            <a:r>
              <a:rPr lang="fr-FR" sz="2500" dirty="0"/>
              <a:t>Fiches de bon usage</a:t>
            </a:r>
          </a:p>
          <a:p>
            <a:pPr marL="447675" lvl="1" indent="-266700"/>
            <a:r>
              <a:rPr lang="fr-FR" sz="2500" dirty="0"/>
              <a:t>Modules e-learning</a:t>
            </a:r>
          </a:p>
          <a:p>
            <a:pPr marL="447675" lvl="1" indent="-266700"/>
            <a:r>
              <a:rPr lang="fr-FR" sz="2500" dirty="0"/>
              <a:t>Audits et EPP « clé en main »</a:t>
            </a:r>
          </a:p>
          <a:p>
            <a:pPr marL="447675" lvl="1" indent="-266700"/>
            <a:r>
              <a:rPr lang="fr-FR" sz="2500" dirty="0"/>
              <a:t>Escape </a:t>
            </a:r>
            <a:r>
              <a:rPr lang="fr-FR" sz="2500" dirty="0" err="1"/>
              <a:t>game</a:t>
            </a:r>
            <a:endParaRPr lang="fr-FR" sz="2500" dirty="0"/>
          </a:p>
          <a:p>
            <a:pPr marL="447675" lvl="1" indent="-266700"/>
            <a:r>
              <a:rPr lang="fr-FR" sz="2500" dirty="0"/>
              <a:t>Guides, flyer ...</a:t>
            </a:r>
          </a:p>
          <a:p>
            <a:pPr marL="428625" lvl="1" indent="0">
              <a:buNone/>
            </a:pPr>
            <a:endParaRPr lang="fr-FR" sz="26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35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40474378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259632" y="116631"/>
            <a:ext cx="7416824" cy="1080121"/>
          </a:xfrm>
        </p:spPr>
        <p:txBody>
          <a:bodyPr/>
          <a:lstStyle/>
          <a:p>
            <a:r>
              <a:rPr lang="fr-FR" dirty="0"/>
              <a:t>Manager la PEC Médicamenteuse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4</a:t>
            </a:fld>
            <a:endParaRPr lang="fr-BE"/>
          </a:p>
        </p:txBody>
      </p:sp>
      <p:sp>
        <p:nvSpPr>
          <p:cNvPr id="11" name="Rectangle 10"/>
          <p:cNvSpPr/>
          <p:nvPr/>
        </p:nvSpPr>
        <p:spPr>
          <a:xfrm>
            <a:off x="395536" y="1556792"/>
            <a:ext cx="852911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Présenter succinctement :</a:t>
            </a:r>
          </a:p>
          <a:p>
            <a:endParaRPr lang="fr-FR" sz="2800" b="1" dirty="0"/>
          </a:p>
          <a:p>
            <a:r>
              <a:rPr lang="fr-FR" sz="2800" b="1" dirty="0"/>
              <a:t>Politique de management de la qualité et de la sécurité de la prise en charge médicamenteuse</a:t>
            </a:r>
          </a:p>
          <a:p>
            <a:pPr marL="457200" indent="-45720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Une organisation ...</a:t>
            </a:r>
          </a:p>
          <a:p>
            <a:pPr marL="457200" indent="-45720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Un programme ....</a:t>
            </a:r>
          </a:p>
          <a:p>
            <a:pPr marL="457200" indent="-45720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Des indicateurs ...</a:t>
            </a:r>
          </a:p>
          <a:p>
            <a:pPr marL="457200" indent="-457200">
              <a:buClr>
                <a:schemeClr val="accent3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fr-FR" sz="28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Un Responsable </a:t>
            </a:r>
            <a:r>
              <a:rPr lang="fr-FR" sz="24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du Système de Management de la Qualité</a:t>
            </a:r>
            <a:endParaRPr lang="fr-FR" sz="20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7392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19672" y="116631"/>
            <a:ext cx="6707089" cy="1080121"/>
          </a:xfrm>
        </p:spPr>
        <p:txBody>
          <a:bodyPr/>
          <a:lstStyle/>
          <a:p>
            <a:pPr algn="ctr"/>
            <a:r>
              <a:rPr lang="fr-FR" dirty="0"/>
              <a:t>De quels outils disposez-vous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08001" y="1596788"/>
            <a:ext cx="7952431" cy="4953914"/>
          </a:xfrm>
        </p:spPr>
        <p:txBody>
          <a:bodyPr>
            <a:normAutofit/>
          </a:bodyPr>
          <a:lstStyle/>
          <a:p>
            <a:r>
              <a:rPr lang="fr-FR" sz="2800" dirty="0"/>
              <a:t>Intranet</a:t>
            </a:r>
          </a:p>
          <a:p>
            <a:pPr lvl="1"/>
            <a:r>
              <a:rPr lang="fr-FR" sz="2200" dirty="0"/>
              <a:t>Seuls les documents intranet vous garantissent validité et version actualisée (site mis à jour régulièrement)</a:t>
            </a:r>
          </a:p>
          <a:p>
            <a:pPr lvl="1"/>
            <a:r>
              <a:rPr lang="fr-FR" sz="2200" dirty="0"/>
              <a:t>Procédures, modes opératoires, instructions, listes ...</a:t>
            </a:r>
          </a:p>
          <a:p>
            <a:pPr lvl="1"/>
            <a:r>
              <a:rPr lang="fr-FR" sz="2200" b="1" dirty="0">
                <a:solidFill>
                  <a:schemeClr val="accent5"/>
                </a:solidFill>
              </a:rPr>
              <a:t>Comment les trouver ?</a:t>
            </a:r>
          </a:p>
          <a:p>
            <a:pPr marL="704850" lvl="1" indent="0">
              <a:buNone/>
            </a:pPr>
            <a:endParaRPr lang="fr-FR" sz="2800" dirty="0"/>
          </a:p>
          <a:p>
            <a:r>
              <a:rPr lang="fr-FR" sz="2800" dirty="0"/>
              <a:t>Classeur PECM</a:t>
            </a:r>
          </a:p>
          <a:p>
            <a:r>
              <a:rPr lang="fr-FR" dirty="0"/>
              <a:t>Autres sources d’information </a:t>
            </a:r>
            <a:r>
              <a:rPr lang="fr-FR" sz="2400" dirty="0"/>
              <a:t>sur la PECM</a:t>
            </a:r>
            <a:endParaRPr lang="fr-FR" dirty="0"/>
          </a:p>
          <a:p>
            <a:r>
              <a:rPr lang="fr-FR" dirty="0"/>
              <a:t>Comité en charge de la PECM / iatrogénie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5</a:t>
            </a:fld>
            <a:endParaRPr lang="fr-BE"/>
          </a:p>
        </p:txBody>
      </p:sp>
      <p:sp>
        <p:nvSpPr>
          <p:cNvPr id="5" name="Rectangle 4"/>
          <p:cNvSpPr/>
          <p:nvPr/>
        </p:nvSpPr>
        <p:spPr>
          <a:xfrm>
            <a:off x="7105276" y="1412776"/>
            <a:ext cx="1689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A personnaliser</a:t>
            </a:r>
          </a:p>
        </p:txBody>
      </p:sp>
    </p:spTree>
    <p:extLst>
      <p:ext uri="{BB962C8B-B14F-4D97-AF65-F5344CB8AC3E}">
        <p14:creationId xmlns:p14="http://schemas.microsoft.com/office/powerpoint/2010/main" val="3565533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1727498" y="1700808"/>
            <a:ext cx="5832648" cy="241163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54000" tIns="54000" rIns="54000" bIns="54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2800" b="1" dirty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4000" dirty="0">
                <a:solidFill>
                  <a:srgbClr val="0D6766"/>
                </a:solidFill>
                <a:latin typeface="+mn-lt"/>
                <a:ea typeface="+mn-ea"/>
              </a:rPr>
              <a:t>PREVENIR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4000" dirty="0">
                <a:solidFill>
                  <a:srgbClr val="0D6766"/>
                </a:solidFill>
                <a:latin typeface="+mn-lt"/>
                <a:ea typeface="+mn-ea"/>
              </a:rPr>
              <a:t>DECLARER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4000" dirty="0">
                <a:solidFill>
                  <a:srgbClr val="0D6766"/>
                </a:solidFill>
                <a:latin typeface="+mn-lt"/>
                <a:ea typeface="+mn-ea"/>
              </a:rPr>
              <a:t>les risques d’erreurs et les erreurs médicamenteuses 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2800" b="1" dirty="0">
              <a:solidFill>
                <a:srgbClr val="333399"/>
              </a:solidFill>
            </a:endParaRPr>
          </a:p>
        </p:txBody>
      </p:sp>
      <p:sp>
        <p:nvSpPr>
          <p:cNvPr id="7" name="Espace réservé du contenu 2"/>
          <p:cNvSpPr>
            <a:spLocks noGrp="1"/>
          </p:cNvSpPr>
          <p:nvPr>
            <p:ph idx="1"/>
          </p:nvPr>
        </p:nvSpPr>
        <p:spPr>
          <a:xfrm>
            <a:off x="403746" y="5050862"/>
            <a:ext cx="8424936" cy="1296144"/>
          </a:xfr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>
              <a:buNone/>
            </a:pPr>
            <a:endParaRPr lang="fr-FR" sz="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r-FR" sz="2000" dirty="0">
                <a:solidFill>
                  <a:schemeClr val="tx1"/>
                </a:solidFill>
              </a:rPr>
              <a:t>Un établissement sûr n’est pas un établissement qui n’a pas d’accident …</a:t>
            </a:r>
          </a:p>
          <a:p>
            <a:pPr marL="0" indent="0">
              <a:buNone/>
            </a:pPr>
            <a:endParaRPr lang="fr-FR" sz="105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sz="2000" dirty="0">
                <a:solidFill>
                  <a:schemeClr val="tx1"/>
                </a:solidFill>
              </a:rPr>
              <a:t> … c’est un établissement qui a mis en œuvre un système de prévention </a:t>
            </a:r>
            <a:r>
              <a:rPr lang="fr-FR" sz="2000" b="1" dirty="0">
                <a:solidFill>
                  <a:schemeClr val="tx1"/>
                </a:solidFill>
              </a:rPr>
              <a:t>efficace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615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372667"/>
            <a:ext cx="8803819" cy="2920429"/>
          </a:xfrm>
          <a:noFill/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r-FR" sz="3200" b="1" dirty="0">
                <a:solidFill>
                  <a:srgbClr val="0D6766"/>
                </a:solidFill>
              </a:rPr>
              <a:t>PECM </a:t>
            </a:r>
            <a:r>
              <a:rPr lang="fr-FR" sz="2400" b="1" dirty="0">
                <a:solidFill>
                  <a:srgbClr val="0D6766"/>
                </a:solidFill>
              </a:rPr>
              <a:t>= </a:t>
            </a:r>
            <a:r>
              <a:rPr lang="fr-FR" sz="2400" dirty="0">
                <a:solidFill>
                  <a:srgbClr val="0D6766"/>
                </a:solidFill>
              </a:rPr>
              <a:t> processus complexe impacté par de nombreux éléments : </a:t>
            </a:r>
          </a:p>
          <a:p>
            <a:pPr marL="361950" indent="-350838" defTabSz="712788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0D6766"/>
                </a:solidFill>
              </a:rPr>
              <a:t>facteurs humains, organisationnels, environnementaux</a:t>
            </a:r>
          </a:p>
          <a:p>
            <a:pPr marL="361950" indent="-350838" defTabSz="712788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0D6766"/>
                </a:solidFill>
              </a:rPr>
              <a:t>Pratiques professionnelles</a:t>
            </a:r>
          </a:p>
          <a:p>
            <a:pPr marL="361950" indent="-350838" defTabSz="712788">
              <a:buFont typeface="Wingdings" panose="05000000000000000000" pitchFamily="2" charset="2"/>
              <a:buChar char="ü"/>
            </a:pPr>
            <a:r>
              <a:rPr lang="fr-FR" dirty="0">
                <a:solidFill>
                  <a:srgbClr val="0D6766"/>
                </a:solidFill>
              </a:rPr>
              <a:t>Situations à risque </a:t>
            </a:r>
            <a:r>
              <a:rPr lang="fr-FR" sz="1800" dirty="0">
                <a:solidFill>
                  <a:srgbClr val="0D6766"/>
                </a:solidFill>
              </a:rPr>
              <a:t>(patients à risque, médicaments à risque ...)</a:t>
            </a:r>
            <a:endParaRPr lang="fr-FR" sz="2000" b="1" dirty="0">
              <a:solidFill>
                <a:srgbClr val="0D6766"/>
              </a:solidFill>
            </a:endParaRPr>
          </a:p>
          <a:p>
            <a:pPr marL="0" indent="0">
              <a:buNone/>
            </a:pPr>
            <a:r>
              <a:rPr lang="fr-FR" sz="3200" b="1" dirty="0">
                <a:solidFill>
                  <a:srgbClr val="0D6766"/>
                </a:solidFill>
                <a:sym typeface="Wingdings" panose="05000000000000000000" pitchFamily="2" charset="2"/>
              </a:rPr>
              <a:t> </a:t>
            </a:r>
            <a:r>
              <a:rPr lang="fr-FR" sz="3200" b="1" dirty="0">
                <a:solidFill>
                  <a:srgbClr val="0D6766"/>
                </a:solidFill>
              </a:rPr>
              <a:t> Sources d’erreurs possibles nombreuses</a:t>
            </a:r>
            <a:endParaRPr lang="fr-FR" sz="2000" dirty="0">
              <a:solidFill>
                <a:srgbClr val="0D6766"/>
              </a:solidFill>
            </a:endParaRPr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1811647" y="332656"/>
            <a:ext cx="6408712" cy="72008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54000" tIns="54000" rIns="54000" bIns="54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2800" b="1" dirty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4000" b="1" dirty="0">
                <a:solidFill>
                  <a:srgbClr val="0D6766"/>
                </a:solidFill>
                <a:latin typeface="+mn-lt"/>
                <a:ea typeface="+mn-ea"/>
              </a:rPr>
              <a:t>Pourquoi</a:t>
            </a:r>
            <a:r>
              <a:rPr lang="fr-FR" altLang="fr-FR" sz="4000" dirty="0">
                <a:solidFill>
                  <a:srgbClr val="0D6766"/>
                </a:solidFill>
                <a:latin typeface="+mn-lt"/>
                <a:ea typeface="+mn-ea"/>
              </a:rPr>
              <a:t> y a t-il des erreurs ?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2800" b="1" dirty="0">
              <a:solidFill>
                <a:srgbClr val="333399"/>
              </a:solidFill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219" y="2843396"/>
            <a:ext cx="1261320" cy="1305684"/>
          </a:xfrm>
          <a:prstGeom prst="rect">
            <a:avLst/>
          </a:prstGeom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0" y="4509120"/>
            <a:ext cx="9144000" cy="21602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447675" indent="-447675" algn="l" defTabSz="914400" rtl="0" eaLnBrk="1" latinLnBrk="0" hangingPunct="1">
              <a:spcBef>
                <a:spcPct val="20000"/>
              </a:spcBef>
              <a:buSzPct val="80000"/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285750" algn="l" defTabSz="914400" rtl="0" eaLnBrk="1" latinLnBrk="0" hangingPunct="1">
              <a:spcBef>
                <a:spcPct val="20000"/>
              </a:spcBef>
              <a:buSzPct val="60000"/>
              <a:buFontTx/>
              <a:buBlip>
                <a:blip r:embed="rId5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38275" indent="-228600" algn="l" defTabSz="914400" rtl="0" eaLnBrk="1" latinLnBrk="0" hangingPunct="1">
              <a:spcBef>
                <a:spcPct val="20000"/>
              </a:spcBef>
              <a:buClr>
                <a:srgbClr val="C8DD65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71675" indent="-228600" algn="l" defTabSz="914400" rtl="0" eaLnBrk="1" latinLnBrk="0" hangingPunct="1">
              <a:spcBef>
                <a:spcPct val="20000"/>
              </a:spcBef>
              <a:buClr>
                <a:srgbClr val="F8BD2A"/>
              </a:buClr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867025" indent="-228600" algn="l" defTabSz="914400" rtl="0" eaLnBrk="1" latinLnBrk="0" hangingPunct="1">
              <a:spcBef>
                <a:spcPct val="20000"/>
              </a:spcBef>
              <a:buClr>
                <a:srgbClr val="6E7C8B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2000" b="1" dirty="0"/>
              <a:t>Liés au médicament : </a:t>
            </a:r>
            <a:r>
              <a:rPr lang="fr-FR" sz="2000" dirty="0"/>
              <a:t>confusion de dénomination / dosage, étiquetage, informations manquantes, pas claires ...</a:t>
            </a:r>
          </a:p>
          <a:p>
            <a:pPr marL="0" indent="0">
              <a:buNone/>
            </a:pPr>
            <a:r>
              <a:rPr lang="fr-FR" sz="2000" b="1" dirty="0"/>
              <a:t>Liés à l’organisation du circuit : </a:t>
            </a:r>
            <a:r>
              <a:rPr lang="fr-FR" sz="2000" dirty="0"/>
              <a:t>règle absente, mauvaise définition du qui, quoi, où, quand, comment ...</a:t>
            </a:r>
          </a:p>
          <a:p>
            <a:pPr marL="0" indent="0">
              <a:buNone/>
            </a:pPr>
            <a:r>
              <a:rPr lang="fr-FR" sz="2000" b="1" dirty="0"/>
              <a:t>Humains : </a:t>
            </a:r>
            <a:r>
              <a:rPr lang="fr-FR" sz="2000" dirty="0"/>
              <a:t>Fatigue, étourderie, stress, soucis, habitudes, comportement du patient ...</a:t>
            </a:r>
          </a:p>
          <a:p>
            <a:pPr marL="0" indent="0">
              <a:buNone/>
            </a:pPr>
            <a:r>
              <a:rPr lang="fr-FR" sz="2000" b="1" dirty="0"/>
              <a:t>Environnementaux : </a:t>
            </a:r>
            <a:r>
              <a:rPr lang="fr-FR" sz="2000" dirty="0"/>
              <a:t>interruption de tâche, éclairage, urgence ...</a:t>
            </a:r>
            <a:endParaRPr lang="fr-FR" sz="180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9199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Espace réservé du contenu 2"/>
          <p:cNvSpPr>
            <a:spLocks/>
          </p:cNvSpPr>
          <p:nvPr/>
        </p:nvSpPr>
        <p:spPr bwMode="auto">
          <a:xfrm>
            <a:off x="395536" y="1346768"/>
            <a:ext cx="8496944" cy="4026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8838" indent="-8588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lvl="1">
              <a:buNone/>
            </a:pPr>
            <a:r>
              <a:rPr lang="fr-FR" altLang="fr-FR" sz="3200" b="1" dirty="0">
                <a:solidFill>
                  <a:schemeClr val="accent5"/>
                </a:solidFill>
                <a:latin typeface="+mn-lt"/>
                <a:sym typeface="Wingdings"/>
              </a:rPr>
              <a:t> </a:t>
            </a:r>
            <a:r>
              <a:rPr lang="fr-FR" altLang="fr-FR" sz="3200" b="1" dirty="0">
                <a:solidFill>
                  <a:schemeClr val="accent5"/>
                </a:solidFill>
                <a:latin typeface="+mn-lt"/>
                <a:ea typeface="+mn-ea"/>
              </a:rPr>
              <a:t>Eviter que l’erreur ne se reproduise</a:t>
            </a:r>
            <a:endParaRPr lang="fr-FR" altLang="fr-FR" sz="2000" dirty="0">
              <a:latin typeface="+mn-lt"/>
              <a:ea typeface="+mn-ea"/>
            </a:endParaRPr>
          </a:p>
          <a:p>
            <a:pPr marL="361950" lvl="1" indent="-361950">
              <a:buFont typeface="Wingdings" panose="05000000000000000000" pitchFamily="2" charset="2"/>
              <a:buChar char="§"/>
            </a:pPr>
            <a:r>
              <a:rPr lang="fr-FR" altLang="fr-FR" sz="2600" dirty="0">
                <a:solidFill>
                  <a:srgbClr val="0D6766"/>
                </a:solidFill>
                <a:latin typeface="+mn-lt"/>
                <a:ea typeface="+mn-ea"/>
              </a:rPr>
              <a:t>C’</a:t>
            </a:r>
            <a:r>
              <a:rPr lang="fr-FR" altLang="ja-JP" sz="2600" dirty="0">
                <a:solidFill>
                  <a:srgbClr val="0D6766"/>
                </a:solidFill>
                <a:latin typeface="+mn-lt"/>
                <a:ea typeface="+mn-ea"/>
              </a:rPr>
              <a:t>est une </a:t>
            </a:r>
            <a:r>
              <a:rPr lang="fr-FR" altLang="ja-JP" sz="2600" b="1" dirty="0">
                <a:solidFill>
                  <a:srgbClr val="0D6766"/>
                </a:solidFill>
                <a:latin typeface="+mn-lt"/>
                <a:ea typeface="+mn-ea"/>
              </a:rPr>
              <a:t>obligation</a:t>
            </a:r>
            <a:r>
              <a:rPr lang="fr-FR" altLang="ja-JP" sz="2600" dirty="0">
                <a:solidFill>
                  <a:srgbClr val="0D6766"/>
                </a:solidFill>
                <a:latin typeface="+mn-lt"/>
                <a:ea typeface="+mn-ea"/>
              </a:rPr>
              <a:t> réglementaire</a:t>
            </a:r>
          </a:p>
          <a:p>
            <a:pPr marL="361950" lvl="1" indent="-361950">
              <a:buFont typeface="Wingdings" panose="05000000000000000000" pitchFamily="2" charset="2"/>
              <a:buChar char="§"/>
            </a:pPr>
            <a:r>
              <a:rPr lang="fr-FR" altLang="ja-JP" sz="2600" dirty="0">
                <a:solidFill>
                  <a:srgbClr val="0D6766"/>
                </a:solidFill>
                <a:latin typeface="+mn-lt"/>
                <a:ea typeface="+mn-ea"/>
              </a:rPr>
              <a:t>C’est une </a:t>
            </a:r>
            <a:r>
              <a:rPr lang="fr-FR" altLang="ja-JP" sz="2600" b="1" dirty="0">
                <a:solidFill>
                  <a:srgbClr val="0D6766"/>
                </a:solidFill>
                <a:latin typeface="+mn-lt"/>
                <a:ea typeface="+mn-ea"/>
              </a:rPr>
              <a:t>source d’enseignements </a:t>
            </a:r>
            <a:r>
              <a:rPr lang="fr-FR" altLang="ja-JP" sz="2600" dirty="0">
                <a:solidFill>
                  <a:srgbClr val="0D6766"/>
                </a:solidFill>
                <a:latin typeface="+mn-lt"/>
                <a:ea typeface="+mn-ea"/>
              </a:rPr>
              <a:t>très précieuse qui, après analyse, permet d’améliorer en continu la prise en charge médicamenteuse des patients</a:t>
            </a:r>
            <a:endParaRPr lang="fr-FR" altLang="fr-FR" sz="2000" dirty="0">
              <a:solidFill>
                <a:srgbClr val="0D6766"/>
              </a:solidFill>
              <a:latin typeface="+mn-lt"/>
              <a:ea typeface="+mn-ea"/>
            </a:endParaRPr>
          </a:p>
          <a:p>
            <a:pPr marL="361950" lvl="1" indent="-361950">
              <a:buFont typeface="Wingdings" panose="05000000000000000000" pitchFamily="2" charset="2"/>
              <a:buChar char="§"/>
            </a:pPr>
            <a:r>
              <a:rPr lang="fr-FR" altLang="fr-FR" sz="2600" dirty="0">
                <a:solidFill>
                  <a:srgbClr val="0D6766"/>
                </a:solidFill>
                <a:latin typeface="+mn-lt"/>
                <a:ea typeface="+mn-ea"/>
              </a:rPr>
              <a:t>Tous les jours surviennent des erreurs médicamenteuses</a:t>
            </a:r>
          </a:p>
          <a:p>
            <a:pPr marL="361950" lvl="1" indent="-361950">
              <a:buFont typeface="Wingdings" panose="05000000000000000000" pitchFamily="2" charset="2"/>
              <a:buChar char="§"/>
            </a:pPr>
            <a:r>
              <a:rPr lang="fr-FR" altLang="ja-JP" sz="2600" dirty="0">
                <a:solidFill>
                  <a:srgbClr val="0D6766"/>
                </a:solidFill>
                <a:latin typeface="+mn-lt"/>
                <a:ea typeface="+mn-ea"/>
              </a:rPr>
              <a:t> Parmi les événements indésirables graves (EIG) liés aux médicaments, </a:t>
            </a:r>
            <a:r>
              <a:rPr lang="fr-FR" altLang="ja-JP" sz="2600" b="1" dirty="0">
                <a:solidFill>
                  <a:srgbClr val="0D6766"/>
                </a:solidFill>
                <a:latin typeface="+mn-lt"/>
                <a:ea typeface="+mn-ea"/>
              </a:rPr>
              <a:t>51% sont considérés comme évitables </a:t>
            </a:r>
            <a:r>
              <a:rPr lang="fr-FR" altLang="ja-JP" sz="2600" dirty="0">
                <a:solidFill>
                  <a:srgbClr val="0D6766"/>
                </a:solidFill>
                <a:latin typeface="+mn-lt"/>
                <a:ea typeface="+mn-ea"/>
              </a:rPr>
              <a:t>et 54% ont motivé une hospitalisation.</a:t>
            </a:r>
            <a:r>
              <a:rPr lang="fr-FR" altLang="fr-FR" sz="2600" dirty="0">
                <a:solidFill>
                  <a:srgbClr val="0D6766"/>
                </a:solidFill>
                <a:latin typeface="+mn-lt"/>
                <a:ea typeface="+mn-ea"/>
              </a:rPr>
              <a:t> </a:t>
            </a:r>
          </a:p>
          <a:p>
            <a:pPr marL="361950" lvl="1" indent="-361950">
              <a:buFont typeface="Wingdings" panose="05000000000000000000" pitchFamily="2" charset="2"/>
              <a:buChar char="§"/>
            </a:pPr>
            <a:endParaRPr lang="fr-FR" altLang="ja-JP" sz="2600" dirty="0">
              <a:solidFill>
                <a:srgbClr val="0D6766"/>
              </a:solidFill>
              <a:latin typeface="+mn-lt"/>
              <a:ea typeface="+mn-ea"/>
            </a:endParaRPr>
          </a:p>
          <a:p>
            <a:pPr marL="0" lvl="1">
              <a:buFontTx/>
              <a:buNone/>
            </a:pPr>
            <a:r>
              <a:rPr lang="fr-FR" altLang="fr-FR" sz="2000" b="1" i="1" dirty="0"/>
              <a:t> </a:t>
            </a:r>
            <a:r>
              <a:rPr lang="fr-FR" altLang="fr-FR" sz="1600" b="1" i="1" dirty="0"/>
              <a:t>         </a:t>
            </a:r>
            <a:endParaRPr lang="fr-FR" altLang="fr-FR" sz="1800" dirty="0">
              <a:solidFill>
                <a:srgbClr val="FF0066"/>
              </a:solidFill>
            </a:endParaRPr>
          </a:p>
          <a:p>
            <a:pPr>
              <a:buSzPct val="55000"/>
              <a:buFontTx/>
              <a:buBlip>
                <a:blip r:embed="rId2"/>
              </a:buBlip>
            </a:pPr>
            <a:endParaRPr lang="fr-FR" altLang="fr-FR" sz="1800" dirty="0"/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1835696" y="332656"/>
            <a:ext cx="5832648" cy="72008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54000" tIns="54000" rIns="54000" bIns="54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2800" b="1" dirty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4000" b="1" dirty="0">
                <a:solidFill>
                  <a:srgbClr val="0D6766"/>
                </a:solidFill>
                <a:latin typeface="+mn-lt"/>
                <a:ea typeface="+mn-ea"/>
              </a:rPr>
              <a:t>Pourquoi</a:t>
            </a:r>
            <a:r>
              <a:rPr lang="fr-FR" altLang="fr-FR" sz="4000" dirty="0">
                <a:solidFill>
                  <a:srgbClr val="0D6766"/>
                </a:solidFill>
                <a:latin typeface="+mn-lt"/>
                <a:ea typeface="+mn-ea"/>
              </a:rPr>
              <a:t> déclarer ?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2800" b="1" dirty="0">
              <a:solidFill>
                <a:srgbClr val="333399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67544" y="5517232"/>
            <a:ext cx="7881969" cy="113877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altLang="fr-FR" sz="2000" dirty="0"/>
              <a:t>Même si cela semble faire « perdre du temps », luttons contre :</a:t>
            </a:r>
          </a:p>
          <a:p>
            <a:pPr lvl="1"/>
            <a:r>
              <a:rPr lang="fr-FR" altLang="fr-FR" sz="2400" b="1" i="1" dirty="0"/>
              <a:t>Ce n’est pas moi qui m’en occupe …</a:t>
            </a:r>
          </a:p>
          <a:p>
            <a:pPr lvl="1"/>
            <a:r>
              <a:rPr lang="fr-FR" altLang="fr-FR" sz="2400" b="1" i="1" dirty="0"/>
              <a:t>Ce n’est pas mon service …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412037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Espace réservé du contenu 2"/>
          <p:cNvSpPr>
            <a:spLocks/>
          </p:cNvSpPr>
          <p:nvPr/>
        </p:nvSpPr>
        <p:spPr bwMode="auto">
          <a:xfrm>
            <a:off x="467544" y="1484784"/>
            <a:ext cx="8496944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8838" indent="-85883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lvl="1">
              <a:buNone/>
            </a:pPr>
            <a:r>
              <a:rPr lang="fr-FR" altLang="fr-FR" sz="2400" b="1" dirty="0">
                <a:solidFill>
                  <a:schemeClr val="accent5"/>
                </a:solidFill>
                <a:latin typeface="+mn-lt"/>
                <a:sym typeface="Wingdings"/>
              </a:rPr>
              <a:t> </a:t>
            </a:r>
            <a:r>
              <a:rPr lang="fr-FR" altLang="ja-JP" sz="2400" b="1" dirty="0">
                <a:solidFill>
                  <a:schemeClr val="accent5"/>
                </a:solidFill>
                <a:latin typeface="+mn-lt"/>
                <a:ea typeface="+mn-ea"/>
              </a:rPr>
              <a:t>Les erreurs médicamenteuses même si :</a:t>
            </a:r>
            <a:endParaRPr lang="fr-FR" altLang="ja-JP" sz="2400" dirty="0">
              <a:solidFill>
                <a:schemeClr val="accent5"/>
              </a:solidFill>
              <a:latin typeface="+mn-lt"/>
              <a:ea typeface="+mn-ea"/>
            </a:endParaRPr>
          </a:p>
          <a:p>
            <a:pPr marL="0" lvl="1">
              <a:buNone/>
            </a:pPr>
            <a:r>
              <a:rPr lang="fr-FR" altLang="ja-JP" sz="2600" dirty="0">
                <a:latin typeface="+mn-lt"/>
                <a:ea typeface="+mn-ea"/>
              </a:rPr>
              <a:t>	- elles ont été interceptées à temps</a:t>
            </a:r>
          </a:p>
          <a:p>
            <a:pPr marL="0" lvl="1">
              <a:buNone/>
            </a:pPr>
            <a:r>
              <a:rPr lang="fr-FR" altLang="ja-JP" sz="2600" dirty="0">
                <a:latin typeface="+mn-lt"/>
                <a:ea typeface="+mn-ea"/>
              </a:rPr>
              <a:t>	- elles n’ont pas de conséquences pour les patients</a:t>
            </a:r>
          </a:p>
          <a:p>
            <a:pPr marL="0" lvl="1">
              <a:buNone/>
            </a:pPr>
            <a:endParaRPr lang="fr-FR" altLang="ja-JP" sz="900" dirty="0">
              <a:latin typeface="+mn-lt"/>
              <a:ea typeface="+mn-ea"/>
            </a:endParaRPr>
          </a:p>
          <a:p>
            <a:pPr marL="0" lvl="1">
              <a:buNone/>
            </a:pPr>
            <a:r>
              <a:rPr lang="fr-FR" altLang="ja-JP" sz="2600" dirty="0">
                <a:latin typeface="+mn-lt"/>
                <a:ea typeface="+mn-ea"/>
              </a:rPr>
              <a:t>L’erreur médicamenteuse peut concerner une ou plusieurs étapes du processus de prise en charge médicamenteuse, mais aussi ses interfaces.</a:t>
            </a:r>
          </a:p>
          <a:p>
            <a:pPr marL="3494088" indent="0">
              <a:buNone/>
            </a:pPr>
            <a:r>
              <a:rPr lang="fr-FR" altLang="fr-FR" b="1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	</a:t>
            </a:r>
            <a:r>
              <a:rPr lang="fr-FR" altLang="fr-FR" sz="2800" b="1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- </a:t>
            </a:r>
            <a:r>
              <a:rPr lang="fr-FR" altLang="fr-FR" sz="2800" b="1" i="1" dirty="0">
                <a:solidFill>
                  <a:schemeClr val="accent4">
                    <a:lumMod val="50000"/>
                  </a:schemeClr>
                </a:solidFill>
                <a:latin typeface="+mn-lt"/>
              </a:rPr>
              <a:t>déclarer</a:t>
            </a:r>
            <a:r>
              <a:rPr lang="fr-FR" altLang="fr-FR" sz="2800" b="1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pour savoir</a:t>
            </a:r>
          </a:p>
          <a:p>
            <a:pPr marL="3494088" indent="0">
              <a:buNone/>
            </a:pPr>
            <a:r>
              <a:rPr lang="fr-FR" altLang="fr-FR" sz="2800" b="1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	- </a:t>
            </a:r>
            <a:r>
              <a:rPr lang="fr-FR" altLang="fr-FR" sz="2800" b="1" i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analyser</a:t>
            </a:r>
            <a:r>
              <a:rPr lang="fr-FR" altLang="fr-FR" sz="2800" b="1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pour comprendre</a:t>
            </a:r>
          </a:p>
          <a:p>
            <a:pPr marL="3494088" indent="0">
              <a:buNone/>
            </a:pPr>
            <a:r>
              <a:rPr lang="fr-FR" altLang="fr-FR" sz="2800" b="1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	- </a:t>
            </a:r>
            <a:r>
              <a:rPr lang="fr-FR" altLang="fr-FR" sz="2800" b="1" i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communiquer</a:t>
            </a:r>
            <a:r>
              <a:rPr lang="fr-FR" altLang="fr-FR" sz="2800" b="1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 pour améliorer</a:t>
            </a: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1835696" y="332656"/>
            <a:ext cx="5832648" cy="72008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54000" tIns="54000" rIns="54000" bIns="54000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fr-FR" altLang="fr-FR" sz="2800" b="1" dirty="0">
              <a:solidFill>
                <a:schemeClr val="bg1"/>
              </a:solidFill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fr-FR" altLang="fr-FR" sz="4000" b="1" dirty="0">
                <a:solidFill>
                  <a:srgbClr val="0D6766"/>
                </a:solidFill>
                <a:latin typeface="+mn-lt"/>
                <a:ea typeface="+mn-ea"/>
              </a:rPr>
              <a:t>Que</a:t>
            </a:r>
            <a:r>
              <a:rPr lang="fr-FR" altLang="fr-FR" sz="4000" dirty="0">
                <a:solidFill>
                  <a:srgbClr val="0D6766"/>
                </a:solidFill>
                <a:latin typeface="+mn-lt"/>
                <a:ea typeface="+mn-ea"/>
              </a:rPr>
              <a:t> déclarer ?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fr-FR" altLang="fr-FR" sz="2800" b="1" dirty="0">
              <a:solidFill>
                <a:srgbClr val="333399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1" b="-948"/>
          <a:stretch/>
        </p:blipFill>
        <p:spPr bwMode="auto">
          <a:xfrm>
            <a:off x="217198" y="4284000"/>
            <a:ext cx="3926185" cy="248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6864518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MéDIT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191D21"/>
      </a:accent1>
      <a:accent2>
        <a:srgbClr val="556270"/>
      </a:accent2>
      <a:accent3>
        <a:srgbClr val="4ECCC3"/>
      </a:accent3>
      <a:accent4>
        <a:srgbClr val="C7F464"/>
      </a:accent4>
      <a:accent5>
        <a:srgbClr val="FF6B64"/>
      </a:accent5>
      <a:accent6>
        <a:srgbClr val="FFB04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8961</TotalTime>
  <Words>2146</Words>
  <Application>Microsoft Office PowerPoint</Application>
  <PresentationFormat>Affichage à l'écran (4:3)</PresentationFormat>
  <Paragraphs>284</Paragraphs>
  <Slides>35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43" baseType="lpstr">
      <vt:lpstr>ＭＳ Ｐゴシック</vt:lpstr>
      <vt:lpstr>Arial</vt:lpstr>
      <vt:lpstr>Arial Narrow</vt:lpstr>
      <vt:lpstr>Calibri</vt:lpstr>
      <vt:lpstr>Tahoma</vt:lpstr>
      <vt:lpstr>Times New Roman</vt:lpstr>
      <vt:lpstr>Wingdings</vt:lpstr>
      <vt:lpstr>Thème Office</vt:lpstr>
      <vt:lpstr>Proposition de diaporama pour les nouveaux salariés fil conducteur a personnaliser Points principaux à aborder</vt:lpstr>
      <vt:lpstr>Programme d’accueil</vt:lpstr>
      <vt:lpstr>Prise en charge médicamenteuse</vt:lpstr>
      <vt:lpstr>Manager la PEC Médicamenteuse</vt:lpstr>
      <vt:lpstr>De quels outils disposez-vous ?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Comment sécuriser les étapes du circuit du médicament</vt:lpstr>
      <vt:lpstr>Circuit du médicament</vt:lpstr>
      <vt:lpstr>Présentation PowerPoint</vt:lpstr>
      <vt:lpstr>Circuit du médicament</vt:lpstr>
      <vt:lpstr>Présentation PowerPoint</vt:lpstr>
      <vt:lpstr>Présentation PowerPoint</vt:lpstr>
      <vt:lpstr>Circuit du médicament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Circuit du médicament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Prise en charge médicamenteuse : formation des nouveaux salariés</dc:title>
  <dc:creator>OMéDIT Centre-Val de Loire</dc:creator>
  <cp:lastModifiedBy>OUVRAY Matthieu</cp:lastModifiedBy>
  <cp:revision>595</cp:revision>
  <cp:lastPrinted>2018-12-04T17:22:35Z</cp:lastPrinted>
  <dcterms:created xsi:type="dcterms:W3CDTF">2016-12-09T10:00:25Z</dcterms:created>
  <dcterms:modified xsi:type="dcterms:W3CDTF">2025-04-29T13:50:10Z</dcterms:modified>
</cp:coreProperties>
</file>