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0693400" cy="7561263"/>
  <p:notesSz cx="6797675" cy="9926638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 showGuides="1">
      <p:cViewPr varScale="1">
        <p:scale>
          <a:sx n="97" d="100"/>
          <a:sy n="97" d="100"/>
        </p:scale>
        <p:origin x="-1422" y="-96"/>
      </p:cViewPr>
      <p:guideLst>
        <p:guide orient="horz" pos="2382"/>
        <p:guide pos="3368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29461-327B-4661-A302-1E2788990A95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03236-F6FD-4831-ADD2-A721A6686C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065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3236-F6FD-4831-ADD2-A721A6686C2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211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Notion d’erreurs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03236-F6FD-4831-ADD2-A721A6686C2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92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06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25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09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077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6183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755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954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242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8625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14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81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86D3B-304E-48E2-999B-56A3EB3B15DE}" type="datetimeFigureOut">
              <a:rPr lang="fr-FR" smtClean="0"/>
              <a:t>16/11/2017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0ED29-EF63-43CD-B7F3-AB7A5A6E2D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25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Rectangle 2216"/>
          <p:cNvSpPr/>
          <p:nvPr/>
        </p:nvSpPr>
        <p:spPr>
          <a:xfrm>
            <a:off x="3548039" y="1188343"/>
            <a:ext cx="3674566" cy="514800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20" name="Picture 17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0" r="27479"/>
          <a:stretch/>
        </p:blipFill>
        <p:spPr bwMode="auto">
          <a:xfrm>
            <a:off x="3546499" y="1264438"/>
            <a:ext cx="3676105" cy="503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7506940" y="1980431"/>
            <a:ext cx="3024336" cy="1764000"/>
          </a:xfrm>
          <a:prstGeom prst="roundRect">
            <a:avLst/>
          </a:prstGeom>
          <a:solidFill>
            <a:schemeClr val="accent3"/>
          </a:solidFill>
          <a:ln w="57150"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800" b="1" kern="0" dirty="0" smtClean="0">
                <a:ln w="1905">
                  <a:noFill/>
                </a:ln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Pour en savoir plus sur la conciliation médicamenteuse</a:t>
            </a:r>
            <a:endParaRPr lang="fr-FR" sz="2800" b="1" kern="0" dirty="0">
              <a:ln w="1905">
                <a:noFill/>
              </a:ln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36000" y="116705"/>
            <a:ext cx="3204000" cy="1503686"/>
          </a:xfrm>
          <a:prstGeom prst="roundRect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Comment puis-je aider les soignants à réaliser cette conciliation médicamenteuse ?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278689" y="7325957"/>
            <a:ext cx="34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Juillet 2017</a:t>
            </a:r>
            <a:endParaRPr lang="fr-FR" sz="1200" dirty="0"/>
          </a:p>
        </p:txBody>
      </p:sp>
      <p:pic>
        <p:nvPicPr>
          <p:cNvPr id="3" name="Picture 2" descr="X:\Communications\Logos et Trames\_Logos OMéDIT 2016\_Dessin &amp; texte &amp; lignes verticales\OMEDIT__rouge_avec traits verticau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133" y="6372919"/>
            <a:ext cx="3104151" cy="71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57" name="ZoneTexte 2556"/>
          <p:cNvSpPr txBox="1"/>
          <p:nvPr/>
        </p:nvSpPr>
        <p:spPr>
          <a:xfrm>
            <a:off x="7483502" y="4230970"/>
            <a:ext cx="30477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Sécurisons ensemble votre prise en charge médicamenteuse</a:t>
            </a:r>
            <a:endParaRPr lang="fr-FR" dirty="0"/>
          </a:p>
        </p:txBody>
      </p:sp>
      <p:sp>
        <p:nvSpPr>
          <p:cNvPr id="2558" name="ZoneTexte 2557"/>
          <p:cNvSpPr txBox="1"/>
          <p:nvPr/>
        </p:nvSpPr>
        <p:spPr>
          <a:xfrm>
            <a:off x="7483502" y="108223"/>
            <a:ext cx="1008112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1100" dirty="0" smtClean="0"/>
          </a:p>
          <a:p>
            <a:pPr algn="ctr"/>
            <a:r>
              <a:rPr lang="fr-FR" sz="1100" dirty="0" smtClean="0"/>
              <a:t>LOGO Etablissement</a:t>
            </a:r>
          </a:p>
          <a:p>
            <a:pPr algn="ctr"/>
            <a:endParaRPr lang="fr-FR" sz="1100" dirty="0"/>
          </a:p>
        </p:txBody>
      </p:sp>
      <p:sp>
        <p:nvSpPr>
          <p:cNvPr id="20" name="Organigramme : Entrée manuelle 19"/>
          <p:cNvSpPr/>
          <p:nvPr/>
        </p:nvSpPr>
        <p:spPr>
          <a:xfrm>
            <a:off x="36000" y="2484487"/>
            <a:ext cx="3366225" cy="5016500"/>
          </a:xfrm>
          <a:prstGeom prst="flowChartManualInpu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4454" y="1912480"/>
            <a:ext cx="3361080" cy="5355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800" dirty="0" smtClean="0">
                <a:solidFill>
                  <a:schemeClr val="accent5"/>
                </a:solidFill>
                <a:sym typeface="Wingdings"/>
              </a:rPr>
              <a:t></a:t>
            </a:r>
            <a:r>
              <a:rPr lang="fr-FR" sz="1800" b="1" dirty="0" smtClean="0">
                <a:solidFill>
                  <a:schemeClr val="accent5"/>
                </a:solidFill>
                <a:sym typeface="Wingdings"/>
              </a:rPr>
              <a:t>  </a:t>
            </a:r>
            <a:r>
              <a:rPr lang="fr-FR" sz="1600" dirty="0" smtClean="0"/>
              <a:t>Lorsque votre hospitalisation est programmée, pensez à prendre avec vous </a:t>
            </a:r>
            <a:r>
              <a:rPr lang="fr-FR" sz="1600" b="1" dirty="0" smtClean="0">
                <a:solidFill>
                  <a:schemeClr val="accent5"/>
                </a:solidFill>
              </a:rPr>
              <a:t>l’ensemble de vos dernières ordonnances</a:t>
            </a:r>
            <a:r>
              <a:rPr lang="fr-FR" sz="1600" dirty="0" smtClean="0"/>
              <a:t>, y compris celles de vos médecins spécialistes (cardiologue, ophtalmologue, oncologue…)</a:t>
            </a:r>
          </a:p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chemeClr val="accent5"/>
                </a:solidFill>
                <a:sym typeface="Wingdings"/>
              </a:rPr>
              <a:t></a:t>
            </a:r>
            <a:r>
              <a:rPr lang="fr-FR" sz="1600" b="1" dirty="0" smtClean="0">
                <a:solidFill>
                  <a:schemeClr val="accent5"/>
                </a:solidFill>
                <a:sym typeface="Wingdings"/>
              </a:rPr>
              <a:t>  </a:t>
            </a:r>
            <a:r>
              <a:rPr lang="fr-FR" sz="1600" dirty="0" smtClean="0"/>
              <a:t>Pensez à ouvrir </a:t>
            </a:r>
            <a:r>
              <a:rPr lang="fr-FR" sz="1600" b="1" dirty="0" smtClean="0">
                <a:solidFill>
                  <a:schemeClr val="accent5"/>
                </a:solidFill>
              </a:rPr>
              <a:t>un dossier pharmaceutique </a:t>
            </a:r>
            <a:r>
              <a:rPr lang="fr-FR" sz="1600" dirty="0" smtClean="0"/>
              <a:t>(DP) auprès de votre pharmacien d’officine et à donner votre carte vitale à chaque fois que l’on vous dispense des médicaments y compris sans ordonnance. </a:t>
            </a:r>
            <a:r>
              <a:rPr lang="fr-FR" sz="1600" b="1" dirty="0" smtClean="0">
                <a:solidFill>
                  <a:schemeClr val="accent5"/>
                </a:solidFill>
              </a:rPr>
              <a:t>Ces informations pourront être consultées avec votre accord</a:t>
            </a:r>
            <a:r>
              <a:rPr lang="fr-FR" sz="1600" dirty="0" smtClean="0"/>
              <a:t> lors de votre hospitalisation.</a:t>
            </a:r>
          </a:p>
          <a:p>
            <a:pPr algn="ctr">
              <a:spcAft>
                <a:spcPts val="600"/>
              </a:spcAft>
            </a:pPr>
            <a:r>
              <a:rPr lang="fr-FR" sz="1600" dirty="0">
                <a:solidFill>
                  <a:schemeClr val="accent5"/>
                </a:solidFill>
                <a:sym typeface="Wingdings"/>
              </a:rPr>
              <a:t></a:t>
            </a:r>
            <a:r>
              <a:rPr lang="fr-FR" sz="1600" b="1" dirty="0" smtClean="0">
                <a:solidFill>
                  <a:schemeClr val="accent5"/>
                </a:solidFill>
                <a:sym typeface="Wingdings"/>
              </a:rPr>
              <a:t>  </a:t>
            </a:r>
            <a:r>
              <a:rPr lang="fr-FR" sz="1600" dirty="0" smtClean="0"/>
              <a:t>N’hésitez pas à donner </a:t>
            </a:r>
            <a:r>
              <a:rPr lang="fr-FR" sz="1600" b="1" dirty="0" smtClean="0">
                <a:solidFill>
                  <a:schemeClr val="accent5"/>
                </a:solidFill>
              </a:rPr>
              <a:t>le nom de votre pharmacien d’officine habituel</a:t>
            </a:r>
            <a:r>
              <a:rPr lang="fr-FR" sz="1600" dirty="0" smtClean="0">
                <a:solidFill>
                  <a:schemeClr val="accent5"/>
                </a:solidFill>
              </a:rPr>
              <a:t>,</a:t>
            </a:r>
            <a:r>
              <a:rPr lang="fr-FR" sz="1600" dirty="0" smtClean="0"/>
              <a:t> et celui de votre infirmier libéral si vous en avez un. Ces professionnels de santé pourront être contactés en plus de votre médecin traitant afin d’obtenir des précisions sur vos traitements.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172" y="116705"/>
            <a:ext cx="1008112" cy="66535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31225" y="5580829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Document disponible sur le site : </a:t>
            </a:r>
            <a:r>
              <a:rPr lang="fr-FR" sz="1600" b="1" dirty="0" smtClean="0"/>
              <a:t>www.omedit-centre.fr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2454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rganigramme : Entrée manuelle 12"/>
          <p:cNvSpPr/>
          <p:nvPr/>
        </p:nvSpPr>
        <p:spPr>
          <a:xfrm>
            <a:off x="3546500" y="2484487"/>
            <a:ext cx="3553807" cy="5016500"/>
          </a:xfrm>
          <a:prstGeom prst="flowChartManualInpu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" name="Connecteur droit 4"/>
          <p:cNvCxnSpPr/>
          <p:nvPr/>
        </p:nvCxnSpPr>
        <p:spPr>
          <a:xfrm flipH="1">
            <a:off x="3456000" y="0"/>
            <a:ext cx="0" cy="7560000"/>
          </a:xfrm>
          <a:prstGeom prst="line">
            <a:avLst/>
          </a:prstGeom>
          <a:ln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200000" y="0"/>
            <a:ext cx="0" cy="7560000"/>
          </a:xfrm>
          <a:prstGeom prst="line">
            <a:avLst/>
          </a:prstGeom>
          <a:ln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à coins arrondis 1"/>
          <p:cNvSpPr/>
          <p:nvPr/>
        </p:nvSpPr>
        <p:spPr>
          <a:xfrm>
            <a:off x="234132" y="108223"/>
            <a:ext cx="2880320" cy="1008112"/>
          </a:xfrm>
          <a:prstGeom prst="roundRect">
            <a:avLst/>
          </a:prstGeom>
          <a:ln w="38100">
            <a:solidFill>
              <a:schemeClr val="accent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Qu’est ce que la conciliation médicamenteuse 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690516" y="108223"/>
            <a:ext cx="3240360" cy="936104"/>
          </a:xfrm>
          <a:prstGeom prst="roundRect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Qu’est ce que cela change pour moi lors de mon hospitalisation?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7578948" y="108223"/>
            <a:ext cx="2880320" cy="792088"/>
          </a:xfrm>
          <a:prstGeom prst="roundRect">
            <a:avLst/>
          </a:prstGeom>
          <a:ln w="38100"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Et lorsque je sortirai de l’hôpital ?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7" name="Organigramme : Entrée manuelle 16"/>
          <p:cNvSpPr/>
          <p:nvPr/>
        </p:nvSpPr>
        <p:spPr>
          <a:xfrm>
            <a:off x="18108" y="2473076"/>
            <a:ext cx="3366225" cy="5016500"/>
          </a:xfrm>
          <a:prstGeom prst="flowChartManualInp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Organigramme : Entrée manuelle 14"/>
          <p:cNvSpPr/>
          <p:nvPr/>
        </p:nvSpPr>
        <p:spPr>
          <a:xfrm>
            <a:off x="7309067" y="2484487"/>
            <a:ext cx="3366225" cy="5016500"/>
          </a:xfrm>
          <a:prstGeom prst="flowChartManualInp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423694" y="1260351"/>
            <a:ext cx="1774003" cy="1944216"/>
          </a:xfrm>
          <a:prstGeom prst="rect">
            <a:avLst/>
          </a:prstGeom>
          <a:blipFill dpi="0" rotWithShape="1">
            <a:blip r:embed="rId3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618508" y="1798081"/>
            <a:ext cx="3409792" cy="45858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800" dirty="0" smtClean="0"/>
              <a:t>Cela signifie qu’un </a:t>
            </a:r>
            <a:r>
              <a:rPr lang="fr-FR" sz="1800" b="1" dirty="0" smtClean="0">
                <a:solidFill>
                  <a:schemeClr val="accent5"/>
                </a:solidFill>
              </a:rPr>
              <a:t>professionnel de santé</a:t>
            </a:r>
            <a:r>
              <a:rPr lang="fr-FR" sz="1800" dirty="0" smtClean="0"/>
              <a:t> (pharmacien hospitalier, infirmière, médecin) va venir vous voir pour vous poser </a:t>
            </a:r>
            <a:r>
              <a:rPr lang="fr-FR" sz="1800" b="1" dirty="0" smtClean="0">
                <a:solidFill>
                  <a:schemeClr val="accent5"/>
                </a:solidFill>
              </a:rPr>
              <a:t>des questions </a:t>
            </a:r>
            <a:r>
              <a:rPr lang="fr-FR" sz="1800" dirty="0" smtClean="0"/>
              <a:t>sur vos médicaments.</a:t>
            </a:r>
          </a:p>
          <a:p>
            <a:pPr algn="ctr">
              <a:spcAft>
                <a:spcPts val="600"/>
              </a:spcAft>
            </a:pPr>
            <a:r>
              <a:rPr lang="fr-FR" sz="1800" dirty="0" smtClean="0"/>
              <a:t>Le but est d’établir la liste </a:t>
            </a:r>
            <a:r>
              <a:rPr lang="fr-FR" sz="1800" b="1" dirty="0" smtClean="0">
                <a:solidFill>
                  <a:schemeClr val="accent5"/>
                </a:solidFill>
              </a:rPr>
              <a:t>de TOUS les médicaments</a:t>
            </a:r>
            <a:r>
              <a:rPr lang="fr-FR" sz="1800" dirty="0" smtClean="0"/>
              <a:t> que vous prenez habituellement, y compris ceux sans ordonnance. Pour cela le professionnel de santé va également vous interroger sur </a:t>
            </a:r>
            <a:r>
              <a:rPr lang="fr-FR" sz="1800" b="1" dirty="0" smtClean="0">
                <a:solidFill>
                  <a:schemeClr val="accent5"/>
                </a:solidFill>
              </a:rPr>
              <a:t>la façon dont vous suivez votre traitement.</a:t>
            </a:r>
          </a:p>
          <a:p>
            <a:pPr algn="ctr">
              <a:spcAft>
                <a:spcPts val="600"/>
              </a:spcAft>
            </a:pPr>
            <a:r>
              <a:rPr lang="fr-FR" sz="1800" dirty="0" smtClean="0"/>
              <a:t>Toutes ces questions vont permettre de s’assurer que </a:t>
            </a:r>
            <a:r>
              <a:rPr lang="fr-FR" sz="1800" b="1" dirty="0" smtClean="0">
                <a:solidFill>
                  <a:schemeClr val="accent5"/>
                </a:solidFill>
              </a:rPr>
              <a:t>les prescriptions </a:t>
            </a:r>
            <a:r>
              <a:rPr lang="fr-FR" sz="1800" dirty="0" smtClean="0"/>
              <a:t>qui sont mises en place à l’hôpital sont </a:t>
            </a:r>
            <a:r>
              <a:rPr lang="fr-FR" sz="1800" b="1" dirty="0" smtClean="0">
                <a:solidFill>
                  <a:schemeClr val="accent5"/>
                </a:solidFill>
              </a:rPr>
              <a:t>bien adaptées à votre état.</a:t>
            </a:r>
            <a:endParaRPr lang="fr-FR" sz="1800" b="1" dirty="0">
              <a:solidFill>
                <a:schemeClr val="accent5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4454" y="1548383"/>
            <a:ext cx="3312369" cy="5370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800" dirty="0" smtClean="0"/>
              <a:t>C’est </a:t>
            </a:r>
            <a:r>
              <a:rPr lang="fr-FR" sz="1800" dirty="0"/>
              <a:t>une activité qui vise </a:t>
            </a:r>
            <a:r>
              <a:rPr lang="fr-FR" sz="1800" dirty="0" smtClean="0"/>
              <a:t>à prendre </a:t>
            </a:r>
            <a:r>
              <a:rPr lang="fr-FR" sz="1800" dirty="0"/>
              <a:t>en compte, lors d’une nouvelle prescription, </a:t>
            </a:r>
            <a:r>
              <a:rPr lang="fr-FR" sz="1800" b="1" dirty="0" smtClean="0">
                <a:solidFill>
                  <a:schemeClr val="accent5"/>
                </a:solidFill>
              </a:rPr>
              <a:t>TOUS</a:t>
            </a:r>
            <a:r>
              <a:rPr lang="fr-FR" sz="1800" dirty="0" smtClean="0"/>
              <a:t> </a:t>
            </a:r>
            <a:r>
              <a:rPr lang="fr-FR" sz="1800" b="1" dirty="0">
                <a:solidFill>
                  <a:schemeClr val="accent5"/>
                </a:solidFill>
              </a:rPr>
              <a:t>les médicaments </a:t>
            </a:r>
            <a:r>
              <a:rPr lang="fr-FR" sz="1800" dirty="0" smtClean="0"/>
              <a:t>que vous prenez </a:t>
            </a:r>
            <a:r>
              <a:rPr lang="fr-FR" sz="1800" b="1" dirty="0" smtClean="0">
                <a:solidFill>
                  <a:schemeClr val="accent5"/>
                </a:solidFill>
              </a:rPr>
              <a:t>habituellement</a:t>
            </a:r>
            <a:r>
              <a:rPr lang="fr-FR" sz="1800" b="1" dirty="0">
                <a:solidFill>
                  <a:schemeClr val="accent5"/>
                </a:solidFill>
              </a:rPr>
              <a:t>.</a:t>
            </a:r>
          </a:p>
          <a:p>
            <a:pPr algn="ctr">
              <a:spcAft>
                <a:spcPts val="600"/>
              </a:spcAft>
            </a:pPr>
            <a:endParaRPr lang="fr-FR" sz="1800" dirty="0" smtClean="0"/>
          </a:p>
          <a:p>
            <a:pPr algn="ctr">
              <a:spcAft>
                <a:spcPts val="600"/>
              </a:spcAft>
            </a:pPr>
            <a:endParaRPr lang="fr-FR" sz="1800" dirty="0"/>
          </a:p>
          <a:p>
            <a:pPr algn="ctr">
              <a:spcAft>
                <a:spcPts val="600"/>
              </a:spcAft>
            </a:pPr>
            <a:endParaRPr lang="fr-FR" sz="1800" dirty="0" smtClean="0"/>
          </a:p>
          <a:p>
            <a:pPr algn="ctr">
              <a:spcAft>
                <a:spcPts val="600"/>
              </a:spcAft>
            </a:pPr>
            <a:endParaRPr lang="fr-FR" sz="1800" dirty="0" smtClean="0"/>
          </a:p>
          <a:p>
            <a:pPr algn="ctr">
              <a:spcAft>
                <a:spcPts val="600"/>
              </a:spcAft>
            </a:pPr>
            <a:r>
              <a:rPr lang="fr-FR" sz="1800" dirty="0" smtClean="0"/>
              <a:t>Cela permet d’éviter la survenue d’erreurs en </a:t>
            </a:r>
            <a:r>
              <a:rPr lang="fr-FR" sz="1800" b="1" dirty="0">
                <a:solidFill>
                  <a:schemeClr val="accent5"/>
                </a:solidFill>
              </a:rPr>
              <a:t>favorisant la transmission d'informations </a:t>
            </a:r>
            <a:r>
              <a:rPr lang="fr-FR" sz="1800" dirty="0"/>
              <a:t>complètes et exactes sur </a:t>
            </a:r>
            <a:r>
              <a:rPr lang="fr-FR" sz="1800" dirty="0" smtClean="0"/>
              <a:t>vos médicaments, entre vos </a:t>
            </a:r>
            <a:r>
              <a:rPr lang="fr-FR" sz="1800" b="1" dirty="0">
                <a:solidFill>
                  <a:schemeClr val="accent5"/>
                </a:solidFill>
              </a:rPr>
              <a:t>professionnels de </a:t>
            </a:r>
            <a:r>
              <a:rPr lang="fr-FR" sz="1800" b="1" dirty="0" smtClean="0">
                <a:solidFill>
                  <a:schemeClr val="accent5"/>
                </a:solidFill>
              </a:rPr>
              <a:t>santé, </a:t>
            </a:r>
            <a:r>
              <a:rPr lang="fr-FR" sz="1800" dirty="0"/>
              <a:t>aux points de transition </a:t>
            </a:r>
            <a:r>
              <a:rPr lang="fr-FR" sz="1800" dirty="0" smtClean="0"/>
              <a:t>de votre parcours de soins (admission et sortie de l’hôpital).</a:t>
            </a:r>
            <a:endParaRPr lang="fr-FR" sz="1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60" y="3114975"/>
            <a:ext cx="1549064" cy="1025696"/>
          </a:xfrm>
          <a:prstGeom prst="rect">
            <a:avLst/>
          </a:prstGeom>
        </p:spPr>
      </p:pic>
      <p:sp>
        <p:nvSpPr>
          <p:cNvPr id="161" name="ZoneTexte 160"/>
          <p:cNvSpPr txBox="1"/>
          <p:nvPr/>
        </p:nvSpPr>
        <p:spPr>
          <a:xfrm>
            <a:off x="7314212" y="1332359"/>
            <a:ext cx="3361080" cy="52168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1800" dirty="0" smtClean="0"/>
              <a:t>Lors de votre </a:t>
            </a:r>
            <a:r>
              <a:rPr lang="fr-FR" sz="1800" b="1" dirty="0" smtClean="0">
                <a:solidFill>
                  <a:schemeClr val="accent5"/>
                </a:solidFill>
              </a:rPr>
              <a:t>sortie de l’hôpital </a:t>
            </a:r>
            <a:r>
              <a:rPr lang="fr-FR" sz="1800" dirty="0" smtClean="0"/>
              <a:t>nous reviendrons vous voir pour vous expliquer en détail les </a:t>
            </a:r>
            <a:r>
              <a:rPr lang="fr-FR" sz="1800" b="1" dirty="0" smtClean="0">
                <a:solidFill>
                  <a:schemeClr val="accent5"/>
                </a:solidFill>
              </a:rPr>
              <a:t>modifications</a:t>
            </a:r>
            <a:r>
              <a:rPr lang="fr-FR" sz="1800" dirty="0" smtClean="0"/>
              <a:t> qui ont pu être faites dans votre traitement habituel.</a:t>
            </a:r>
          </a:p>
          <a:p>
            <a:pPr algn="ctr">
              <a:spcAft>
                <a:spcPts val="600"/>
              </a:spcAft>
            </a:pPr>
            <a:r>
              <a:rPr lang="fr-FR" sz="1800" dirty="0" smtClean="0"/>
              <a:t>Nous vous expliquerons également  pourquoi ces modifications ont eu lieu et nous pourrons vous remettre un </a:t>
            </a:r>
            <a:r>
              <a:rPr lang="fr-FR" sz="1800" b="1" dirty="0" smtClean="0">
                <a:solidFill>
                  <a:schemeClr val="accent5"/>
                </a:solidFill>
              </a:rPr>
              <a:t>plan de prise </a:t>
            </a:r>
            <a:r>
              <a:rPr lang="fr-FR" sz="1800" dirty="0" smtClean="0"/>
              <a:t>pour vous aider à vous y retrouver.</a:t>
            </a:r>
          </a:p>
          <a:p>
            <a:pPr algn="ctr">
              <a:spcAft>
                <a:spcPts val="600"/>
              </a:spcAft>
            </a:pPr>
            <a:r>
              <a:rPr lang="fr-FR" sz="1800" dirty="0" smtClean="0"/>
              <a:t>Par ailleurs, </a:t>
            </a:r>
            <a:r>
              <a:rPr lang="fr-FR" sz="1800" u="sng" dirty="0" smtClean="0"/>
              <a:t>avec votre accord</a:t>
            </a:r>
            <a:r>
              <a:rPr lang="fr-FR" sz="1800" dirty="0" smtClean="0"/>
              <a:t>, votre </a:t>
            </a:r>
            <a:r>
              <a:rPr lang="fr-FR" sz="1800" b="1" dirty="0" smtClean="0">
                <a:solidFill>
                  <a:schemeClr val="accent5"/>
                </a:solidFill>
              </a:rPr>
              <a:t>médecin traitant </a:t>
            </a:r>
            <a:r>
              <a:rPr lang="fr-FR" sz="1800" dirty="0" smtClean="0"/>
              <a:t>et votre </a:t>
            </a:r>
            <a:r>
              <a:rPr lang="fr-FR" sz="1800" b="1" dirty="0" smtClean="0">
                <a:solidFill>
                  <a:schemeClr val="accent5"/>
                </a:solidFill>
              </a:rPr>
              <a:t>pharmacien d’officine </a:t>
            </a:r>
            <a:r>
              <a:rPr lang="fr-FR" sz="1800" dirty="0" smtClean="0"/>
              <a:t>seront destinataires de ces </a:t>
            </a:r>
            <a:r>
              <a:rPr lang="fr-FR" sz="1800" b="1" dirty="0" smtClean="0">
                <a:solidFill>
                  <a:schemeClr val="accent5"/>
                </a:solidFill>
              </a:rPr>
              <a:t>informations sur la modification de votre traitement,</a:t>
            </a:r>
            <a:r>
              <a:rPr lang="fr-FR" sz="1800" dirty="0" smtClean="0"/>
              <a:t> ce qui permettra de sécuriser au mieux votre sortie.</a:t>
            </a:r>
          </a:p>
          <a:p>
            <a:pPr algn="ctr">
              <a:spcAft>
                <a:spcPts val="600"/>
              </a:spcAft>
            </a:pPr>
            <a:endParaRPr lang="fr-FR" sz="1800" dirty="0" smtClean="0"/>
          </a:p>
        </p:txBody>
      </p:sp>
      <p:grpSp>
        <p:nvGrpSpPr>
          <p:cNvPr id="19" name="Groupe 18"/>
          <p:cNvGrpSpPr/>
          <p:nvPr/>
        </p:nvGrpSpPr>
        <p:grpSpPr>
          <a:xfrm>
            <a:off x="7330688" y="6220572"/>
            <a:ext cx="3312368" cy="1392621"/>
            <a:chOff x="7330688" y="6220572"/>
            <a:chExt cx="3312368" cy="1392621"/>
          </a:xfrm>
        </p:grpSpPr>
        <p:grpSp>
          <p:nvGrpSpPr>
            <p:cNvPr id="3" name="Groupe 2"/>
            <p:cNvGrpSpPr/>
            <p:nvPr/>
          </p:nvGrpSpPr>
          <p:grpSpPr>
            <a:xfrm>
              <a:off x="7330688" y="6220572"/>
              <a:ext cx="3312368" cy="1392621"/>
              <a:chOff x="7330688" y="6220572"/>
              <a:chExt cx="3312368" cy="1392621"/>
            </a:xfrm>
          </p:grpSpPr>
          <p:sp>
            <p:nvSpPr>
              <p:cNvPr id="524" name="Rectangle 523"/>
              <p:cNvSpPr/>
              <p:nvPr/>
            </p:nvSpPr>
            <p:spPr>
              <a:xfrm>
                <a:off x="7334023" y="6223792"/>
                <a:ext cx="913513" cy="127965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grpSp>
            <p:nvGrpSpPr>
              <p:cNvPr id="525" name="Groupe 524"/>
              <p:cNvGrpSpPr/>
              <p:nvPr/>
            </p:nvGrpSpPr>
            <p:grpSpPr>
              <a:xfrm>
                <a:off x="7330688" y="6220572"/>
                <a:ext cx="3312368" cy="1392621"/>
                <a:chOff x="0" y="0"/>
                <a:chExt cx="4111259" cy="1790018"/>
              </a:xfrm>
            </p:grpSpPr>
            <p:grpSp>
              <p:nvGrpSpPr>
                <p:cNvPr id="526" name="Groupe 525"/>
                <p:cNvGrpSpPr/>
                <p:nvPr/>
              </p:nvGrpSpPr>
              <p:grpSpPr>
                <a:xfrm>
                  <a:off x="0" y="0"/>
                  <a:ext cx="1139776" cy="1688780"/>
                  <a:chOff x="0" y="0"/>
                  <a:chExt cx="1139825" cy="1689580"/>
                </a:xfrm>
              </p:grpSpPr>
              <p:grpSp>
                <p:nvGrpSpPr>
                  <p:cNvPr id="556" name="Groupe 555"/>
                  <p:cNvGrpSpPr/>
                  <p:nvPr/>
                </p:nvGrpSpPr>
                <p:grpSpPr>
                  <a:xfrm>
                    <a:off x="0" y="0"/>
                    <a:ext cx="1139825" cy="1650582"/>
                    <a:chOff x="0" y="0"/>
                    <a:chExt cx="1139825" cy="1650669"/>
                  </a:xfrm>
                </p:grpSpPr>
                <p:sp>
                  <p:nvSpPr>
                    <p:cNvPr id="564" name="Rectangle 5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6024" y="500832"/>
                      <a:ext cx="223520" cy="15811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7D7D7">
                            <a:alpha val="71001"/>
                          </a:srgbClr>
                        </a:gs>
                      </a:gsLst>
                      <a:lin ang="2700000" scaled="1"/>
                    </a:gradFill>
                    <a:ln w="158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65" name="Rectangle 5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013" y="500062"/>
                      <a:ext cx="224155" cy="158750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7D7D7">
                            <a:alpha val="71001"/>
                          </a:srgbClr>
                        </a:gs>
                      </a:gsLst>
                      <a:lin ang="2700000" scaled="1"/>
                    </a:gradFill>
                    <a:ln w="158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66" name="Rectangle 5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5604" y="912921"/>
                      <a:ext cx="438785" cy="159385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FFFF"/>
                        </a:gs>
                        <a:gs pos="100000">
                          <a:srgbClr val="D7D7D7">
                            <a:alpha val="71001"/>
                          </a:srgbClr>
                        </a:gs>
                      </a:gsLst>
                      <a:lin ang="2700000" scaled="1"/>
                    </a:gradFill>
                    <a:ln w="158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grpSp>
                  <p:nvGrpSpPr>
                    <p:cNvPr id="567" name="Groupe 566"/>
                    <p:cNvGrpSpPr/>
                    <p:nvPr/>
                  </p:nvGrpSpPr>
                  <p:grpSpPr>
                    <a:xfrm>
                      <a:off x="0" y="0"/>
                      <a:ext cx="1139825" cy="1650669"/>
                      <a:chOff x="0" y="1"/>
                      <a:chExt cx="1140031" cy="1650669"/>
                    </a:xfrm>
                  </p:grpSpPr>
                  <p:cxnSp>
                    <p:nvCxnSpPr>
                      <p:cNvPr id="570" name="Connecteur droit 569"/>
                      <p:cNvCxnSpPr/>
                      <p:nvPr/>
                    </p:nvCxnSpPr>
                    <p:spPr>
                      <a:xfrm>
                        <a:off x="0" y="5938"/>
                        <a:ext cx="1140031" cy="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1" name="Connecteur droit 570"/>
                      <p:cNvCxnSpPr/>
                      <p:nvPr/>
                    </p:nvCxnSpPr>
                    <p:spPr>
                      <a:xfrm flipV="1">
                        <a:off x="5938" y="5937"/>
                        <a:ext cx="0" cy="1644190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72" name="Connecteur droit 571"/>
                      <p:cNvCxnSpPr/>
                      <p:nvPr/>
                    </p:nvCxnSpPr>
                    <p:spPr>
                      <a:xfrm flipV="1">
                        <a:off x="1140031" y="1"/>
                        <a:ext cx="0" cy="1650669"/>
                      </a:xfrm>
                      <a:prstGeom prst="line">
                        <a:avLst/>
                      </a:prstGeom>
                      <a:ln w="1905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68" name="AutoShape 93"/>
                    <p:cNvSpPr>
                      <a:spLocks noChangeArrowheads="1"/>
                    </p:cNvSpPr>
                    <p:nvPr/>
                  </p:nvSpPr>
                  <p:spPr bwMode="auto">
                    <a:xfrm rot="44069">
                      <a:off x="438150" y="109537"/>
                      <a:ext cx="263525" cy="252730"/>
                    </a:xfrm>
                    <a:prstGeom prst="plus">
                      <a:avLst>
                        <a:gd name="adj" fmla="val 25000"/>
                      </a:avLst>
                    </a:prstGeom>
                    <a:solidFill>
                      <a:srgbClr val="CC0000"/>
                    </a:solidFill>
                    <a:ln w="31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57" name="Groupe 556"/>
                  <p:cNvGrpSpPr/>
                  <p:nvPr/>
                </p:nvGrpSpPr>
                <p:grpSpPr>
                  <a:xfrm>
                    <a:off x="376518" y="1295055"/>
                    <a:ext cx="447675" cy="394525"/>
                    <a:chOff x="0" y="0"/>
                    <a:chExt cx="447675" cy="394525"/>
                  </a:xfrm>
                </p:grpSpPr>
                <p:cxnSp>
                  <p:nvCxnSpPr>
                    <p:cNvPr id="558" name="Line 81"/>
                    <p:cNvCxnSpPr/>
                    <p:nvPr/>
                  </p:nvCxnSpPr>
                  <p:spPr bwMode="auto">
                    <a:xfrm>
                      <a:off x="223428" y="91027"/>
                      <a:ext cx="0" cy="2381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559" name="Rectangle 5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413" y="339280"/>
                      <a:ext cx="428625" cy="55245"/>
                    </a:xfrm>
                    <a:prstGeom prst="rect">
                      <a:avLst/>
                    </a:prstGeom>
                    <a:solidFill>
                      <a:srgbClr val="FFFFCC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60" name="Rectangle 5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13" y="20688"/>
                      <a:ext cx="44450" cy="317500"/>
                    </a:xfrm>
                    <a:prstGeom prst="rect">
                      <a:avLst/>
                    </a:prstGeom>
                    <a:solidFill>
                      <a:srgbClr val="975E1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61" name="Rectangle 5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9967" y="16551"/>
                      <a:ext cx="44450" cy="317500"/>
                    </a:xfrm>
                    <a:prstGeom prst="rect">
                      <a:avLst/>
                    </a:prstGeom>
                    <a:solidFill>
                      <a:srgbClr val="975E11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62" name="Rectangle 5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0" y="0"/>
                      <a:ext cx="447675" cy="79375"/>
                    </a:xfrm>
                    <a:prstGeom prst="rect">
                      <a:avLst/>
                    </a:prstGeom>
                    <a:solidFill>
                      <a:srgbClr val="F3CC97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63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5841" y="169640"/>
                      <a:ext cx="31750" cy="41275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</p:grpSp>
            </p:grpSp>
            <p:grpSp>
              <p:nvGrpSpPr>
                <p:cNvPr id="527" name="Groupe 526"/>
                <p:cNvGrpSpPr/>
                <p:nvPr/>
              </p:nvGrpSpPr>
              <p:grpSpPr>
                <a:xfrm>
                  <a:off x="1237130" y="446856"/>
                  <a:ext cx="2874129" cy="1343162"/>
                  <a:chOff x="0" y="0"/>
                  <a:chExt cx="2874129" cy="1343162"/>
                </a:xfrm>
              </p:grpSpPr>
              <p:grpSp>
                <p:nvGrpSpPr>
                  <p:cNvPr id="528" name="Groupe 527"/>
                  <p:cNvGrpSpPr/>
                  <p:nvPr/>
                </p:nvGrpSpPr>
                <p:grpSpPr>
                  <a:xfrm>
                    <a:off x="877161" y="0"/>
                    <a:ext cx="979129" cy="1198946"/>
                    <a:chOff x="-1" y="0"/>
                    <a:chExt cx="979171" cy="1199832"/>
                  </a:xfrm>
                </p:grpSpPr>
                <p:sp>
                  <p:nvSpPr>
                    <p:cNvPr id="548" name="Rectangle 547"/>
                    <p:cNvSpPr/>
                    <p:nvPr/>
                  </p:nvSpPr>
                  <p:spPr>
                    <a:xfrm>
                      <a:off x="0" y="338137"/>
                      <a:ext cx="979170" cy="861695"/>
                    </a:xfrm>
                    <a:prstGeom prst="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 w="190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pic>
                  <p:nvPicPr>
                    <p:cNvPr id="549" name="Image 548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80988" y="357187"/>
                      <a:ext cx="409575" cy="409575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550" name="Groupe 549"/>
                    <p:cNvGrpSpPr/>
                    <p:nvPr/>
                  </p:nvGrpSpPr>
                  <p:grpSpPr>
                    <a:xfrm>
                      <a:off x="352425" y="927100"/>
                      <a:ext cx="267335" cy="259401"/>
                      <a:chOff x="0" y="-101600"/>
                      <a:chExt cx="267335" cy="259401"/>
                    </a:xfrm>
                  </p:grpSpPr>
                  <p:sp>
                    <p:nvSpPr>
                      <p:cNvPr id="554" name="Rectangle 5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0" y="-101600"/>
                        <a:ext cx="133985" cy="259401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7D7D7"/>
                          </a:gs>
                          <a:gs pos="100000">
                            <a:srgbClr val="FFFFFF"/>
                          </a:gs>
                        </a:gsLst>
                        <a:lin ang="18900000" scaled="1"/>
                      </a:gradFill>
                      <a:ln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555" name="Rectangle 55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33350" y="-101600"/>
                        <a:ext cx="133985" cy="259401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D7D7D7"/>
                          </a:gs>
                          <a:gs pos="100000">
                            <a:srgbClr val="FFFFFF"/>
                          </a:gs>
                        </a:gsLst>
                        <a:lin ang="18900000" scaled="1"/>
                      </a:gradFill>
                      <a:ln w="1587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551" name="Triangle isocèle 550"/>
                    <p:cNvSpPr/>
                    <p:nvPr/>
                  </p:nvSpPr>
                  <p:spPr>
                    <a:xfrm>
                      <a:off x="-1" y="0"/>
                      <a:ext cx="979169" cy="338137"/>
                    </a:xfrm>
                    <a:prstGeom prst="triangle">
                      <a:avLst/>
                    </a:prstGeom>
                    <a:solidFill>
                      <a:schemeClr val="accent5"/>
                    </a:solidFill>
                    <a:ln w="190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52" name="Rectangle 5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14375" y="762000"/>
                      <a:ext cx="224155" cy="20217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D7D7D7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  <a:ln w="158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  <p:sp>
                  <p:nvSpPr>
                    <p:cNvPr id="553" name="Rectangle 5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388" y="766762"/>
                      <a:ext cx="224155" cy="202174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D7D7D7"/>
                        </a:gs>
                        <a:gs pos="100000">
                          <a:srgbClr val="FFFFFF"/>
                        </a:gs>
                      </a:gsLst>
                      <a:lin ang="18900000" scaled="1"/>
                    </a:gradFill>
                    <a:ln w="158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0" vert="horz" wrap="square" lIns="91440" tIns="45720" rIns="91440" bIns="45720" anchor="t" anchorCtr="0" upright="1">
                      <a:noAutofit/>
                    </a:bodyPr>
                    <a:lstStyle/>
                    <a:p>
                      <a:endParaRPr lang="fr-FR"/>
                    </a:p>
                  </p:txBody>
                </p:sp>
              </p:grpSp>
              <p:grpSp>
                <p:nvGrpSpPr>
                  <p:cNvPr id="529" name="Groupe 528"/>
                  <p:cNvGrpSpPr/>
                  <p:nvPr/>
                </p:nvGrpSpPr>
                <p:grpSpPr>
                  <a:xfrm>
                    <a:off x="1895001" y="0"/>
                    <a:ext cx="979128" cy="1198947"/>
                    <a:chOff x="0" y="0"/>
                    <a:chExt cx="979170" cy="1199515"/>
                  </a:xfrm>
                </p:grpSpPr>
                <p:grpSp>
                  <p:nvGrpSpPr>
                    <p:cNvPr id="539" name="Groupe 538"/>
                    <p:cNvGrpSpPr/>
                    <p:nvPr/>
                  </p:nvGrpSpPr>
                  <p:grpSpPr>
                    <a:xfrm>
                      <a:off x="0" y="0"/>
                      <a:ext cx="979170" cy="1199515"/>
                      <a:chOff x="0" y="0"/>
                      <a:chExt cx="979170" cy="1199515"/>
                    </a:xfrm>
                  </p:grpSpPr>
                  <p:grpSp>
                    <p:nvGrpSpPr>
                      <p:cNvPr id="541" name="Groupe 540"/>
                      <p:cNvGrpSpPr/>
                      <p:nvPr/>
                    </p:nvGrpSpPr>
                    <p:grpSpPr>
                      <a:xfrm>
                        <a:off x="0" y="0"/>
                        <a:ext cx="979170" cy="1199515"/>
                        <a:chOff x="0" y="0"/>
                        <a:chExt cx="979170" cy="1199832"/>
                      </a:xfrm>
                    </p:grpSpPr>
                    <p:sp>
                      <p:nvSpPr>
                        <p:cNvPr id="544" name="Rectangle 543"/>
                        <p:cNvSpPr/>
                        <p:nvPr/>
                      </p:nvSpPr>
                      <p:spPr>
                        <a:xfrm>
                          <a:off x="0" y="338137"/>
                          <a:ext cx="979170" cy="861695"/>
                        </a:xfrm>
                        <a:prstGeom prst="rect">
                          <a:avLst/>
                        </a:prstGeom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n w="190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45" name="Triangle isocèle 544"/>
                        <p:cNvSpPr/>
                        <p:nvPr/>
                      </p:nvSpPr>
                      <p:spPr>
                        <a:xfrm>
                          <a:off x="0" y="0"/>
                          <a:ext cx="979170" cy="338137"/>
                        </a:xfrm>
                        <a:prstGeom prst="triangle">
                          <a:avLst/>
                        </a:prstGeom>
                        <a:solidFill>
                          <a:schemeClr val="accent6"/>
                        </a:solidFill>
                        <a:ln w="190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46" name="Rectangle 5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14375" y="469967"/>
                          <a:ext cx="224155" cy="494208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D7D7D7"/>
                            </a:gs>
                            <a:gs pos="100000">
                              <a:srgbClr val="FFFFFF"/>
                            </a:gs>
                          </a:gsLst>
                          <a:lin ang="18900000" scaled="1"/>
                        </a:gradFill>
                        <a:ln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  <p:sp>
                      <p:nvSpPr>
                        <p:cNvPr id="547" name="Rectangle 5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8250" y="471143"/>
                          <a:ext cx="224155" cy="497793"/>
                        </a:xfrm>
                        <a:prstGeom prst="rect">
                          <a:avLst/>
                        </a:prstGeom>
                        <a:gradFill rotWithShape="1">
                          <a:gsLst>
                            <a:gs pos="0">
                              <a:srgbClr val="D7D7D7"/>
                            </a:gs>
                            <a:gs pos="100000">
                              <a:srgbClr val="FFFFFF"/>
                            </a:gs>
                          </a:gsLst>
                          <a:lin ang="18900000" scaled="1"/>
                        </a:gradFill>
                        <a:ln w="1587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sp>
                    <p:nvSpPr>
                      <p:cNvPr id="542" name="Rectangle 541"/>
                      <p:cNvSpPr/>
                      <p:nvPr/>
                    </p:nvSpPr>
                    <p:spPr>
                      <a:xfrm>
                        <a:off x="422030" y="943363"/>
                        <a:ext cx="132080" cy="247650"/>
                      </a:xfrm>
                      <a:prstGeom prst="rect">
                        <a:avLst/>
                      </a:prstGeom>
                      <a:solidFill>
                        <a:srgbClr val="99663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  <p:sp>
                    <p:nvSpPr>
                      <p:cNvPr id="543" name="Oval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6168" y="1055077"/>
                        <a:ext cx="31750" cy="41275"/>
                      </a:xfrm>
                      <a:prstGeom prst="ellipse">
                        <a:avLst/>
                      </a:prstGeom>
                      <a:solidFill>
                        <a:srgbClr val="808080"/>
                      </a:solidFill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540" name="Zone de texte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27565" y="376518"/>
                      <a:ext cx="524510" cy="26035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rot="0" vert="horz" wrap="square" lIns="0" tIns="0" rIns="0" bIns="0" anchor="t" anchorCtr="0"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700" b="1" dirty="0">
                          <a:solidFill>
                            <a:srgbClr val="191D21"/>
                          </a:solidFill>
                          <a:effectLst/>
                          <a:latin typeface="Calibri"/>
                          <a:ea typeface="MS Mincho"/>
                        </a:rPr>
                        <a:t>Cabinet médical</a:t>
                      </a:r>
                      <a:endParaRPr lang="fr-FR" sz="1050" dirty="0">
                        <a:effectLst/>
                        <a:latin typeface="Times New Roman"/>
                        <a:ea typeface="MS Mincho"/>
                      </a:endParaRPr>
                    </a:p>
                  </p:txBody>
                </p:sp>
              </p:grpSp>
              <p:grpSp>
                <p:nvGrpSpPr>
                  <p:cNvPr id="530" name="Groupe 529"/>
                  <p:cNvGrpSpPr/>
                  <p:nvPr/>
                </p:nvGrpSpPr>
                <p:grpSpPr>
                  <a:xfrm>
                    <a:off x="0" y="620634"/>
                    <a:ext cx="839924" cy="722528"/>
                    <a:chOff x="0" y="0"/>
                    <a:chExt cx="839924" cy="722528"/>
                  </a:xfrm>
                </p:grpSpPr>
                <p:grpSp>
                  <p:nvGrpSpPr>
                    <p:cNvPr id="531" name="Groupe 530"/>
                    <p:cNvGrpSpPr/>
                    <p:nvPr/>
                  </p:nvGrpSpPr>
                  <p:grpSpPr>
                    <a:xfrm>
                      <a:off x="0" y="0"/>
                      <a:ext cx="839924" cy="722528"/>
                      <a:chOff x="0" y="-2"/>
                      <a:chExt cx="977901" cy="800098"/>
                    </a:xfrm>
                  </p:grpSpPr>
                  <p:grpSp>
                    <p:nvGrpSpPr>
                      <p:cNvPr id="533" name="Group 197"/>
                      <p:cNvGrpSpPr>
                        <a:grpSpLocks noChangeAspect="1"/>
                      </p:cNvGrpSpPr>
                      <p:nvPr/>
                    </p:nvGrpSpPr>
                    <p:grpSpPr bwMode="auto">
                      <a:xfrm>
                        <a:off x="0" y="-2"/>
                        <a:ext cx="977901" cy="800098"/>
                        <a:chOff x="1140" y="7328"/>
                        <a:chExt cx="8988" cy="7349"/>
                      </a:xfrm>
                    </p:grpSpPr>
                    <p:grpSp>
                      <p:nvGrpSpPr>
                        <p:cNvPr id="535" name="Group 198"/>
                        <p:cNvGrpSpPr>
                          <a:grpSpLocks noChangeAspect="1"/>
                        </p:cNvGrpSpPr>
                        <p:nvPr/>
                      </p:nvGrpSpPr>
                      <p:grpSpPr bwMode="auto">
                        <a:xfrm>
                          <a:off x="1140" y="7328"/>
                          <a:ext cx="8988" cy="7349"/>
                          <a:chOff x="1140" y="9489"/>
                          <a:chExt cx="8988" cy="7349"/>
                        </a:xfrm>
                      </p:grpSpPr>
                      <p:pic>
                        <p:nvPicPr>
                          <p:cNvPr id="537" name="Picture 19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40" y="9489"/>
                            <a:ext cx="8988" cy="73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  <p:pic>
                        <p:nvPicPr>
                          <p:cNvPr id="538" name="Picture 2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 cstate="print">
                            <a:clrChange>
                              <a:clrFrom>
                                <a:srgbClr val="FFFFFF"/>
                              </a:clrFrom>
                              <a:clrTo>
                                <a:srgbClr val="FFFFFF">
                                  <a:alpha val="0"/>
                                </a:srgbClr>
                              </a:clrTo>
                            </a:clrChange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14" y="13169"/>
                            <a:ext cx="1617" cy="100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grpSp>
                    <p:sp>
                      <p:nvSpPr>
                        <p:cNvPr id="536" name="Arc 201"/>
                        <p:cNvSpPr>
                          <a:spLocks noChangeAspect="1"/>
                        </p:cNvSpPr>
                        <p:nvPr/>
                      </p:nvSpPr>
                      <p:spPr bwMode="auto">
                        <a:xfrm rot="9232607" flipH="1">
                          <a:off x="1638" y="10751"/>
                          <a:ext cx="1896" cy="815"/>
                        </a:xfrm>
                        <a:custGeom>
                          <a:avLst/>
                          <a:gdLst>
                            <a:gd name="G0" fmla="+- 21600 0 0"/>
                            <a:gd name="G1" fmla="+- 21600 0 0"/>
                            <a:gd name="G2" fmla="+- 21600 0 0"/>
                            <a:gd name="T0" fmla="*/ 36717 w 36717"/>
                            <a:gd name="T1" fmla="*/ 37028 h 43200"/>
                            <a:gd name="T2" fmla="*/ 34409 w 36717"/>
                            <a:gd name="T3" fmla="*/ 4208 h 43200"/>
                            <a:gd name="T4" fmla="*/ 21600 w 36717"/>
                            <a:gd name="T5" fmla="*/ 21600 h 432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36717" h="43200" fill="none" extrusionOk="0">
                              <a:moveTo>
                                <a:pt x="36717" y="37028"/>
                              </a:moveTo>
                              <a:cubicBezTo>
                                <a:pt x="32679" y="40984"/>
                                <a:pt x="27252" y="43199"/>
                                <a:pt x="21600" y="43200"/>
                              </a:cubicBezTo>
                              <a:cubicBezTo>
                                <a:pt x="9670" y="43200"/>
                                <a:pt x="0" y="33529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26209" y="-1"/>
                                <a:pt x="30697" y="1474"/>
                                <a:pt x="34409" y="4207"/>
                              </a:cubicBezTo>
                            </a:path>
                            <a:path w="36717" h="43200" stroke="0" extrusionOk="0">
                              <a:moveTo>
                                <a:pt x="36717" y="37028"/>
                              </a:moveTo>
                              <a:cubicBezTo>
                                <a:pt x="32679" y="40984"/>
                                <a:pt x="27252" y="43199"/>
                                <a:pt x="21600" y="43200"/>
                              </a:cubicBezTo>
                              <a:cubicBezTo>
                                <a:pt x="9670" y="43200"/>
                                <a:pt x="0" y="33529"/>
                                <a:pt x="0" y="21600"/>
                              </a:cubicBezTo>
                              <a:cubicBezTo>
                                <a:pt x="0" y="9670"/>
                                <a:pt x="9670" y="0"/>
                                <a:pt x="21600" y="0"/>
                              </a:cubicBezTo>
                              <a:cubicBezTo>
                                <a:pt x="26209" y="-1"/>
                                <a:pt x="30697" y="1474"/>
                                <a:pt x="34409" y="4207"/>
                              </a:cubicBezTo>
                              <a:lnTo>
                                <a:pt x="21600" y="2160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9933"/>
                        </a:solidFill>
                        <a:ln w="635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rot="0" vert="horz" wrap="square" lIns="91440" tIns="45720" rIns="91440" bIns="45720" anchor="t" anchorCtr="0" upright="1">
                          <a:noAutofit/>
                        </a:bodyPr>
                        <a:lstStyle/>
                        <a:p>
                          <a:endParaRPr lang="fr-FR"/>
                        </a:p>
                      </p:txBody>
                    </p:sp>
                  </p:grpSp>
                  <p:sp>
                    <p:nvSpPr>
                      <p:cNvPr id="534" name="Oval 20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248253" y="388930"/>
                        <a:ext cx="182785" cy="124223"/>
                      </a:xfrm>
                      <a:prstGeom prst="ellipse">
                        <a:avLst/>
                      </a:prstGeom>
                      <a:solidFill>
                        <a:srgbClr val="FF9933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rot="0" vert="horz" wrap="square" lIns="91440" tIns="45720" rIns="91440" bIns="45720" anchor="t" anchorCtr="0" upright="1">
                        <a:noAutofit/>
                      </a:bodyPr>
                      <a:lstStyle/>
                      <a:p>
                        <a:endParaRPr lang="fr-FR"/>
                      </a:p>
                    </p:txBody>
                  </p:sp>
                </p:grpSp>
                <p:sp>
                  <p:nvSpPr>
                    <p:cNvPr id="532" name="Rectangle 531"/>
                    <p:cNvSpPr/>
                    <p:nvPr/>
                  </p:nvSpPr>
                  <p:spPr>
                    <a:xfrm rot="427899">
                      <a:off x="645459" y="78614"/>
                      <a:ext cx="150145" cy="22600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31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Ordonnance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Mr Orange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78 ans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Cl : 45 ml/min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- Paracétamol : 3g/jour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- Ibuprofène : 400mg x 2/jour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- Voltarène en application locale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QSP 6 jours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">
                          <a:solidFill>
                            <a:srgbClr val="191D21"/>
                          </a:solidFill>
                          <a:effectLst/>
                          <a:ea typeface="MS Mincho"/>
                        </a:rPr>
                        <a:t> </a:t>
                      </a:r>
                      <a:endParaRPr lang="fr-FR" sz="1200">
                        <a:effectLst/>
                        <a:latin typeface="Times New Roman"/>
                        <a:ea typeface="MS Mincho"/>
                      </a:endParaRPr>
                    </a:p>
                  </p:txBody>
                </p:sp>
              </p:grpSp>
            </p:grpSp>
          </p:grpSp>
        </p:grpSp>
        <p:sp>
          <p:nvSpPr>
            <p:cNvPr id="624" name="Rectangle 623"/>
            <p:cNvSpPr>
              <a:spLocks noChangeArrowheads="1"/>
            </p:cNvSpPr>
            <p:nvPr/>
          </p:nvSpPr>
          <p:spPr bwMode="auto">
            <a:xfrm>
              <a:off x="7836823" y="6930444"/>
              <a:ext cx="353506" cy="12393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7D7D7">
                    <a:alpha val="71001"/>
                  </a:srgbClr>
                </a:gs>
              </a:gsLst>
              <a:lin ang="2700000" scaled="1"/>
            </a:gra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8837010" y="6758686"/>
              <a:ext cx="189095" cy="147314"/>
              <a:chOff x="8678428" y="6775746"/>
              <a:chExt cx="134482" cy="98138"/>
            </a:xfrm>
          </p:grpSpPr>
          <p:cxnSp>
            <p:nvCxnSpPr>
              <p:cNvPr id="10" name="Connecteur droit 9"/>
              <p:cNvCxnSpPr/>
              <p:nvPr/>
            </p:nvCxnSpPr>
            <p:spPr>
              <a:xfrm flipH="1">
                <a:off x="8783285" y="6827349"/>
                <a:ext cx="2962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Croix 13"/>
              <p:cNvSpPr/>
              <p:nvPr/>
            </p:nvSpPr>
            <p:spPr>
              <a:xfrm>
                <a:off x="8678428" y="6775746"/>
                <a:ext cx="104857" cy="98138"/>
              </a:xfrm>
              <a:prstGeom prst="plus">
                <a:avLst>
                  <a:gd name="adj" fmla="val 38626"/>
                </a:avLst>
              </a:prstGeom>
              <a:solidFill>
                <a:srgbClr val="00B050"/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133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MéDIT">
      <a:dk1>
        <a:sysClr val="windowText" lastClr="000000"/>
      </a:dk1>
      <a:lt1>
        <a:sysClr val="window" lastClr="FFFFFF"/>
      </a:lt1>
      <a:dk2>
        <a:srgbClr val="0E5250"/>
      </a:dk2>
      <a:lt2>
        <a:srgbClr val="EEECE1"/>
      </a:lt2>
      <a:accent1>
        <a:srgbClr val="191D21"/>
      </a:accent1>
      <a:accent2>
        <a:srgbClr val="556270"/>
      </a:accent2>
      <a:accent3>
        <a:srgbClr val="4ECCC3"/>
      </a:accent3>
      <a:accent4>
        <a:srgbClr val="C7F464"/>
      </a:accent4>
      <a:accent5>
        <a:srgbClr val="FF6B64"/>
      </a:accent5>
      <a:accent6>
        <a:srgbClr val="FFB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445</Words>
  <Application>Microsoft Office PowerPoint</Application>
  <PresentationFormat>Personnalisé</PresentationFormat>
  <Paragraphs>40</Paragraphs>
  <Slides>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Company>CHRU Tours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DIH45085</dc:creator>
  <cp:lastModifiedBy>JB Bacouillard</cp:lastModifiedBy>
  <cp:revision>129</cp:revision>
  <cp:lastPrinted>2017-09-06T17:38:24Z</cp:lastPrinted>
  <dcterms:created xsi:type="dcterms:W3CDTF">2017-06-09T13:20:18Z</dcterms:created>
  <dcterms:modified xsi:type="dcterms:W3CDTF">2017-11-16T17:10:04Z</dcterms:modified>
</cp:coreProperties>
</file>